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sigs" ContentType="application/vnd.openxmlformats-package.digital-signature-origin"/>
  <Override PartName="/ppt/presentation.xml" ContentType="application/vnd.openxmlformats-officedocument.presentationml.presentation.main+xml"/>
  <Override PartName="/ppt/slides/slide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_xmlsignatures/sig1.xml" ContentType="application/vnd.openxmlformats-package.digital-signature-xmlsignatur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package/2006/relationships/digital-signature/origin" Target="_xmlsignatures/origin.sigs"/><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25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027" name="Picture 3" descr="H:\графика\asadal\scool\scool\38 [Converted].png"/>
          <p:cNvPicPr>
            <a:picLocks noChangeAspect="1" noChangeArrowheads="1"/>
          </p:cNvPicPr>
          <p:nvPr/>
        </p:nvPicPr>
        <p:blipFill>
          <a:blip r:embed="rId2" cstate="print"/>
          <a:srcRect l="11539" b="11939"/>
          <a:stretch>
            <a:fillRect/>
          </a:stretch>
        </p:blipFill>
        <p:spPr bwMode="auto">
          <a:xfrm>
            <a:off x="0" y="5357826"/>
            <a:ext cx="3286084" cy="1500174"/>
          </a:xfrm>
          <a:prstGeom prst="rect">
            <a:avLst/>
          </a:prstGeom>
          <a:noFill/>
        </p:spPr>
      </p:pic>
      <p:sp>
        <p:nvSpPr>
          <p:cNvPr id="2" name="Заголовок 1"/>
          <p:cNvSpPr>
            <a:spLocks noGrp="1"/>
          </p:cNvSpPr>
          <p:nvPr>
            <p:ph type="ctrTitle"/>
          </p:nvPr>
        </p:nvSpPr>
        <p:spPr>
          <a:xfrm>
            <a:off x="0" y="214290"/>
            <a:ext cx="9144000" cy="1143008"/>
          </a:xfrm>
          <a:gradFill>
            <a:gsLst>
              <a:gs pos="0">
                <a:schemeClr val="accent6">
                  <a:lumMod val="20000"/>
                  <a:lumOff val="80000"/>
                  <a:alpha val="0"/>
                </a:schemeClr>
              </a:gs>
              <a:gs pos="39999">
                <a:schemeClr val="accent6">
                  <a:lumMod val="60000"/>
                  <a:lumOff val="40000"/>
                  <a:alpha val="0"/>
                </a:schemeClr>
              </a:gs>
              <a:gs pos="70000">
                <a:schemeClr val="accent6">
                  <a:lumMod val="75000"/>
                  <a:alpha val="67000"/>
                </a:schemeClr>
              </a:gs>
              <a:gs pos="100000">
                <a:srgbClr val="FF0000">
                  <a:alpha val="60000"/>
                </a:srgbClr>
              </a:gs>
            </a:gsLst>
            <a:lin ang="5400000" scaled="0"/>
          </a:gradFill>
        </p:spPr>
        <p:txBody>
          <a:bodyPr/>
          <a:lstStyle>
            <a:lvl1pPr>
              <a:defRPr b="1">
                <a:solidFill>
                  <a:schemeClr val="bg1">
                    <a:lumMod val="95000"/>
                  </a:schemeClr>
                </a:solidFill>
                <a:effectLst>
                  <a:outerShdw blurRad="38100" dist="38100" dir="2700000" algn="tl">
                    <a:srgbClr val="000000">
                      <a:alpha val="43137"/>
                    </a:srgbClr>
                  </a:outerShdw>
                </a:effectLst>
                <a:latin typeface="Cambria" pitchFamily="18" charset="0"/>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500166" y="2143116"/>
            <a:ext cx="6400800" cy="1752600"/>
          </a:xfrm>
        </p:spPr>
        <p:txBody>
          <a:bodyPr/>
          <a:lstStyle>
            <a:lvl1pPr marL="0" indent="0" algn="ctr">
              <a:buNone/>
              <a:defRPr b="1">
                <a:solidFill>
                  <a:schemeClr val="tx1">
                    <a:lumMod val="75000"/>
                    <a:lumOff val="25000"/>
                  </a:schemeClr>
                </a:solidFill>
                <a:effectLst/>
                <a:latin typeface="Garamond"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lvl1pPr>
              <a:defRPr>
                <a:solidFill>
                  <a:srgbClr val="002060"/>
                </a:solidFill>
              </a:defRPr>
            </a:lvl1pPr>
          </a:lstStyle>
          <a:p>
            <a:fld id="{B4C71EC6-210F-42DE-9C53-41977AD35B3D}" type="datetimeFigureOut">
              <a:rPr lang="ru-RU" smtClean="0"/>
              <a:t>29.12.2012</a:t>
            </a:fld>
            <a:endParaRPr lang="ru-RU" dirty="0"/>
          </a:p>
        </p:txBody>
      </p:sp>
      <p:sp>
        <p:nvSpPr>
          <p:cNvPr id="5" name="Нижний колонтитул 4"/>
          <p:cNvSpPr>
            <a:spLocks noGrp="1"/>
          </p:cNvSpPr>
          <p:nvPr>
            <p:ph type="ftr" sz="quarter" idx="11"/>
          </p:nvPr>
        </p:nvSpPr>
        <p:spPr/>
        <p:txBody>
          <a:bodyPr/>
          <a:lstStyle>
            <a:lvl1pPr>
              <a:defRPr>
                <a:solidFill>
                  <a:srgbClr val="002060"/>
                </a:solidFill>
              </a:defRPr>
            </a:lvl1pPr>
          </a:lstStyle>
          <a:p>
            <a:endParaRPr lang="ru-RU" dirty="0"/>
          </a:p>
        </p:txBody>
      </p:sp>
      <p:sp>
        <p:nvSpPr>
          <p:cNvPr id="6" name="Номер слайда 5"/>
          <p:cNvSpPr>
            <a:spLocks noGrp="1"/>
          </p:cNvSpPr>
          <p:nvPr>
            <p:ph type="sldNum" sz="quarter" idx="12"/>
          </p:nvPr>
        </p:nvSpPr>
        <p:spPr>
          <a:xfrm>
            <a:off x="6553200" y="6356350"/>
            <a:ext cx="1662138" cy="365125"/>
          </a:xfrm>
        </p:spPr>
        <p:txBody>
          <a:bodyPr/>
          <a:lstStyle>
            <a:lvl1pPr>
              <a:defRPr>
                <a:solidFill>
                  <a:srgbClr val="002060"/>
                </a:solidFill>
              </a:defRPr>
            </a:lvl1pPr>
          </a:lstStyle>
          <a:p>
            <a:fld id="{B19B0651-EE4F-4900-A07F-96A6BFA9D0F0}" type="slidenum">
              <a:rPr lang="ru-RU" smtClean="0"/>
              <a:t>‹#›</a:t>
            </a:fld>
            <a:endParaRPr lang="ru-RU" dirty="0"/>
          </a:p>
        </p:txBody>
      </p:sp>
      <p:pic>
        <p:nvPicPr>
          <p:cNvPr id="1026" name="Picture 2" descr="H:\графика\asadal\scool\scool\23\10101010.png"/>
          <p:cNvPicPr>
            <a:picLocks noChangeAspect="1" noChangeArrowheads="1"/>
          </p:cNvPicPr>
          <p:nvPr/>
        </p:nvPicPr>
        <p:blipFill>
          <a:blip r:embed="rId3"/>
          <a:srcRect l="11857"/>
          <a:stretch>
            <a:fillRect/>
          </a:stretch>
        </p:blipFill>
        <p:spPr bwMode="auto">
          <a:xfrm flipH="1">
            <a:off x="8215338" y="5175261"/>
            <a:ext cx="928662" cy="1682739"/>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29.12.2012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29.12.2012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29.12.2012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solidFill>
                  <a:srgbClr val="C00000"/>
                </a:solidFill>
              </a:defRPr>
            </a:lvl1pPr>
          </a:lstStyle>
          <a:p>
            <a:r>
              <a:rPr lang="ru-RU" smtClean="0"/>
              <a:t>Образец заголовка</a:t>
            </a:r>
            <a:endParaRPr lang="ru-RU" dirty="0"/>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29.12.2012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29.12.2012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29.12.2012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29.12.2012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29.12.2012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29.12.2012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29.12.2012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bg2">
                <a:shade val="45000"/>
                <a:satMod val="135000"/>
              </a:schemeClr>
              <a:prstClr val="white"/>
            </a:duotone>
          </a:blip>
          <a:srcRect/>
          <a:tile tx="0" ty="0" sx="100000" sy="100000" flip="none" algn="tl"/>
        </a:blipFill>
        <a:effectLst/>
      </p:bgPr>
    </p:bg>
    <p:spTree>
      <p:nvGrpSpPr>
        <p:cNvPr id="1" name=""/>
        <p:cNvGrpSpPr/>
        <p:nvPr/>
      </p:nvGrpSpPr>
      <p:grpSpPr>
        <a:xfrm>
          <a:off x="0" y="0"/>
          <a:ext cx="0" cy="0"/>
          <a:chOff x="0" y="0"/>
          <a:chExt cx="0" cy="0"/>
        </a:xfrm>
      </p:grpSpPr>
      <p:pic>
        <p:nvPicPr>
          <p:cNvPr id="12" name="Picture 4" descr="H:\графика\asadal\scool\scool\38 [Converted]111.png"/>
          <p:cNvPicPr>
            <a:picLocks noChangeAspect="1" noChangeArrowheads="1"/>
          </p:cNvPicPr>
          <p:nvPr/>
        </p:nvPicPr>
        <p:blipFill>
          <a:blip r:embed="rId14"/>
          <a:srcRect l="2920" t="16669" r="3650"/>
          <a:stretch>
            <a:fillRect/>
          </a:stretch>
        </p:blipFill>
        <p:spPr bwMode="auto">
          <a:xfrm>
            <a:off x="0" y="0"/>
            <a:ext cx="9144000" cy="14287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3" descr="H:\графика\asadal\scool\scool\38 [Converted].png"/>
          <p:cNvPicPr>
            <a:picLocks noChangeAspect="1" noChangeArrowheads="1"/>
          </p:cNvPicPr>
          <p:nvPr/>
        </p:nvPicPr>
        <p:blipFill>
          <a:blip r:embed="rId15" cstate="print"/>
          <a:srcRect l="11539" b="11939"/>
          <a:stretch>
            <a:fillRect/>
          </a:stretch>
        </p:blipFill>
        <p:spPr bwMode="auto">
          <a:xfrm>
            <a:off x="0" y="5357826"/>
            <a:ext cx="3286084" cy="1500174"/>
          </a:xfrm>
          <a:prstGeom prst="rect">
            <a:avLst/>
          </a:prstGeom>
          <a:noFill/>
        </p:spPr>
      </p:pic>
      <p:pic>
        <p:nvPicPr>
          <p:cNvPr id="14" name="Picture 2" descr="H:\графика\asadal\scool\scool\23\10101010.png"/>
          <p:cNvPicPr>
            <a:picLocks noChangeAspect="1" noChangeArrowheads="1"/>
          </p:cNvPicPr>
          <p:nvPr/>
        </p:nvPicPr>
        <p:blipFill>
          <a:blip r:embed="rId16"/>
          <a:srcRect l="11857"/>
          <a:stretch>
            <a:fillRect/>
          </a:stretch>
        </p:blipFill>
        <p:spPr bwMode="auto">
          <a:xfrm flipH="1">
            <a:off x="8215338" y="5175261"/>
            <a:ext cx="928662" cy="1682739"/>
          </a:xfrm>
          <a:prstGeom prst="rect">
            <a:avLst/>
          </a:prstGeom>
          <a:noFill/>
        </p:spPr>
      </p:pic>
      <p:sp>
        <p:nvSpPr>
          <p:cNvPr id="2" name="Заголовок 1"/>
          <p:cNvSpPr>
            <a:spLocks noGrp="1"/>
          </p:cNvSpPr>
          <p:nvPr>
            <p:ph type="title"/>
          </p:nvPr>
        </p:nvSpPr>
        <p:spPr>
          <a:xfrm>
            <a:off x="0" y="214290"/>
            <a:ext cx="9144000" cy="1143008"/>
          </a:xfrm>
          <a:prstGeom prst="rect">
            <a:avLst/>
          </a:prstGeom>
          <a:gradFill>
            <a:gsLst>
              <a:gs pos="0">
                <a:schemeClr val="accent6">
                  <a:lumMod val="20000"/>
                  <a:lumOff val="80000"/>
                  <a:alpha val="0"/>
                </a:schemeClr>
              </a:gs>
              <a:gs pos="39999">
                <a:schemeClr val="accent6">
                  <a:lumMod val="60000"/>
                  <a:lumOff val="40000"/>
                  <a:alpha val="0"/>
                </a:schemeClr>
              </a:gs>
              <a:gs pos="70000">
                <a:schemeClr val="accent6">
                  <a:lumMod val="75000"/>
                  <a:alpha val="67000"/>
                </a:schemeClr>
              </a:gs>
              <a:gs pos="100000">
                <a:srgbClr val="FF0000">
                  <a:alpha val="60000"/>
                </a:srgbClr>
              </a:gs>
            </a:gsLst>
            <a:lin ang="5400000" scaled="0"/>
          </a:gradFill>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571612"/>
            <a:ext cx="8229600" cy="4554551"/>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29.12.2012</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b="1" kern="1200">
          <a:solidFill>
            <a:schemeClr val="bg1">
              <a:lumMod val="95000"/>
            </a:schemeClr>
          </a:solidFill>
          <a:effectLst>
            <a:outerShdw blurRad="38100" dist="38100" dir="2700000" algn="tl">
              <a:srgbClr val="000000">
                <a:alpha val="43137"/>
              </a:srgbClr>
            </a:outerShdw>
          </a:effectLst>
          <a:latin typeface="Cambr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b="1" kern="1200">
          <a:solidFill>
            <a:schemeClr val="tx1"/>
          </a:solidFill>
          <a:latin typeface="Garamond" pitchFamily="18" charset="0"/>
          <a:ea typeface="+mn-ea"/>
          <a:cs typeface="+mn-cs"/>
        </a:defRPr>
      </a:lvl1pPr>
      <a:lvl2pPr marL="742950" indent="-285750" algn="l" defTabSz="914400" rtl="0" eaLnBrk="1" latinLnBrk="0" hangingPunct="1">
        <a:spcBef>
          <a:spcPct val="20000"/>
        </a:spcBef>
        <a:buFont typeface="Arial" pitchFamily="34" charset="0"/>
        <a:buChar char="–"/>
        <a:defRPr sz="2800" b="1" kern="1200">
          <a:solidFill>
            <a:schemeClr val="tx1"/>
          </a:solidFill>
          <a:latin typeface="Garamond" pitchFamily="18" charset="0"/>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Garamond" pitchFamily="18" charset="0"/>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Garamond" pitchFamily="18" charset="0"/>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02486" y="116632"/>
            <a:ext cx="7128792" cy="1143008"/>
          </a:xfrm>
        </p:spPr>
        <p:txBody>
          <a:bodyPr>
            <a:normAutofit fontScale="90000"/>
          </a:bodyPr>
          <a:lstStyle/>
          <a:p>
            <a:r>
              <a:rPr lang="en-US"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Provence-Alpes-Côte d'Azur et </a:t>
            </a:r>
            <a:r>
              <a:rPr lang="en-US"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Gastronomie</a:t>
            </a:r>
            <a:r>
              <a:rPr lang="ru-RU"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ru-RU"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Подзаголовок 2"/>
          <p:cNvSpPr>
            <a:spLocks noGrp="1"/>
          </p:cNvSpPr>
          <p:nvPr>
            <p:ph type="subTitle" idx="1"/>
          </p:nvPr>
        </p:nvSpPr>
        <p:spPr>
          <a:xfrm>
            <a:off x="2555776" y="6165304"/>
            <a:ext cx="6400800" cy="528464"/>
          </a:xfrm>
        </p:spPr>
        <p:txBody>
          <a:bodyPr>
            <a:normAutofit fontScale="92500" lnSpcReduction="10000"/>
          </a:bodyPr>
          <a:lstStyle/>
          <a:p>
            <a:r>
              <a:rPr lang="en-US" dirty="0" err="1" smtClean="0"/>
              <a:t>Kamnev</a:t>
            </a:r>
            <a:r>
              <a:rPr lang="en-US" dirty="0" smtClean="0"/>
              <a:t> </a:t>
            </a:r>
            <a:r>
              <a:rPr lang="en-US" dirty="0" err="1" smtClean="0"/>
              <a:t>Maxime</a:t>
            </a:r>
            <a:r>
              <a:rPr lang="en-US" dirty="0" smtClean="0"/>
              <a:t>, Lipetsk</a:t>
            </a:r>
            <a:endParaRPr lang="ru-R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50052">
            <a:off x="6261470" y="1728041"/>
            <a:ext cx="2339440" cy="3317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87136">
            <a:off x="395538" y="1869963"/>
            <a:ext cx="5705475" cy="3533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967133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dirty="0"/>
              <a:t>Préparation</a:t>
            </a:r>
            <a:r>
              <a:rPr lang="fr-FR" dirty="0" smtClean="0"/>
              <a:t> de </a:t>
            </a:r>
            <a:r>
              <a:rPr lang="fr-FR" dirty="0"/>
              <a:t>Daube provençale</a:t>
            </a:r>
            <a:endParaRPr lang="ru-RU" dirty="0"/>
          </a:p>
        </p:txBody>
      </p:sp>
      <p:sp>
        <p:nvSpPr>
          <p:cNvPr id="3" name="Объект 2"/>
          <p:cNvSpPr>
            <a:spLocks noGrp="1"/>
          </p:cNvSpPr>
          <p:nvPr>
            <p:ph idx="1"/>
          </p:nvPr>
        </p:nvSpPr>
        <p:spPr>
          <a:xfrm>
            <a:off x="179512" y="1556792"/>
            <a:ext cx="8784976" cy="5112568"/>
          </a:xfrm>
        </p:spPr>
        <p:txBody>
          <a:bodyPr>
            <a:normAutofit fontScale="70000" lnSpcReduction="20000"/>
          </a:bodyPr>
          <a:lstStyle/>
          <a:p>
            <a:r>
              <a:rPr lang="fr-FR" dirty="0"/>
              <a:t> La </a:t>
            </a:r>
            <a:r>
              <a:rPr lang="fr-FR" dirty="0" smtClean="0"/>
              <a:t>veille</a:t>
            </a:r>
            <a:endParaRPr lang="fr-FR" dirty="0"/>
          </a:p>
          <a:p>
            <a:r>
              <a:rPr lang="fr-FR" dirty="0"/>
              <a:t>    Préparer la marinade :</a:t>
            </a:r>
          </a:p>
          <a:p>
            <a:r>
              <a:rPr lang="fr-FR" dirty="0"/>
              <a:t>        Couper les oignons en quatre et les carottes en rondelles,</a:t>
            </a:r>
          </a:p>
          <a:p>
            <a:r>
              <a:rPr lang="fr-FR" dirty="0"/>
              <a:t>        Incorporer avec le vin rouge, le vinaigre, le bouquet garni et les épices.</a:t>
            </a:r>
          </a:p>
          <a:p>
            <a:r>
              <a:rPr lang="fr-FR" dirty="0"/>
              <a:t>    Couper la viande en morceau de 100 g et mettre à mariner.</a:t>
            </a:r>
          </a:p>
          <a:p>
            <a:endParaRPr lang="fr-FR" dirty="0"/>
          </a:p>
          <a:p>
            <a:r>
              <a:rPr lang="fr-FR" dirty="0"/>
              <a:t>Le jour </a:t>
            </a:r>
            <a:r>
              <a:rPr lang="fr-FR" dirty="0" smtClean="0"/>
              <a:t>même</a:t>
            </a:r>
            <a:endParaRPr lang="fr-FR" dirty="0"/>
          </a:p>
          <a:p>
            <a:r>
              <a:rPr lang="fr-FR" dirty="0"/>
              <a:t>    Faire fondre dans une cocotte le lard haché en prenant soin d'enlever les résidus avec une écumoire.</a:t>
            </a:r>
          </a:p>
          <a:p>
            <a:r>
              <a:rPr lang="fr-FR" dirty="0"/>
              <a:t>    Couper l'oignon en lamelles et le faire roussir avec les morceaux de viande égouttés.</a:t>
            </a:r>
          </a:p>
          <a:p>
            <a:r>
              <a:rPr lang="fr-FR" dirty="0"/>
              <a:t>    Ajouter la marinade, l'ail, l'écorce d'orange, et faire réduire d'un tiers à feu vif.</a:t>
            </a:r>
          </a:p>
          <a:p>
            <a:r>
              <a:rPr lang="fr-FR" dirty="0"/>
              <a:t>    Rajouter ½ litre d'eau chaude, couvrir hermétiquement et laisser cuire à petit feu 5 heures.</a:t>
            </a:r>
          </a:p>
          <a:p>
            <a:endParaRPr lang="ru-RU" dirty="0"/>
          </a:p>
        </p:txBody>
      </p:sp>
    </p:spTree>
    <p:extLst>
      <p:ext uri="{BB962C8B-B14F-4D97-AF65-F5344CB8AC3E}">
        <p14:creationId xmlns:p14="http://schemas.microsoft.com/office/powerpoint/2010/main" val="22262059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dirty="0"/>
              <a:t>Ingrédients de Salade niçoise</a:t>
            </a:r>
            <a:endParaRPr lang="ru-RU" dirty="0"/>
          </a:p>
        </p:txBody>
      </p:sp>
      <p:sp>
        <p:nvSpPr>
          <p:cNvPr id="3" name="Объект 2"/>
          <p:cNvSpPr>
            <a:spLocks noGrp="1"/>
          </p:cNvSpPr>
          <p:nvPr>
            <p:ph idx="1"/>
          </p:nvPr>
        </p:nvSpPr>
        <p:spPr>
          <a:xfrm>
            <a:off x="457200" y="1571612"/>
            <a:ext cx="8229600" cy="5097748"/>
          </a:xfrm>
        </p:spPr>
        <p:txBody>
          <a:bodyPr>
            <a:normAutofit fontScale="70000" lnSpcReduction="20000"/>
          </a:bodyPr>
          <a:lstStyle/>
          <a:p>
            <a:r>
              <a:rPr lang="fr-FR" dirty="0"/>
              <a:t>Pour 6 personnes :</a:t>
            </a:r>
          </a:p>
          <a:p>
            <a:endParaRPr lang="fr-FR" dirty="0"/>
          </a:p>
          <a:p>
            <a:r>
              <a:rPr lang="fr-FR" dirty="0"/>
              <a:t>    10 tomates moyennes</a:t>
            </a:r>
          </a:p>
          <a:p>
            <a:r>
              <a:rPr lang="fr-FR" dirty="0"/>
              <a:t>    1 beau concombre</a:t>
            </a:r>
          </a:p>
          <a:p>
            <a:r>
              <a:rPr lang="fr-FR" dirty="0"/>
              <a:t>    200 g de petites fèves fraîches</a:t>
            </a:r>
          </a:p>
          <a:p>
            <a:r>
              <a:rPr lang="fr-FR" dirty="0"/>
              <a:t>    12 petits artichauts frais du pays coupés en rondelles</a:t>
            </a:r>
          </a:p>
          <a:p>
            <a:r>
              <a:rPr lang="fr-FR" dirty="0"/>
              <a:t>    2 poivrons verts</a:t>
            </a:r>
          </a:p>
          <a:p>
            <a:r>
              <a:rPr lang="fr-FR" dirty="0"/>
              <a:t>    6 petits oignons blancs</a:t>
            </a:r>
          </a:p>
          <a:p>
            <a:r>
              <a:rPr lang="fr-FR" dirty="0"/>
              <a:t>    6 feuilles de basilic</a:t>
            </a:r>
          </a:p>
          <a:p>
            <a:r>
              <a:rPr lang="fr-FR" dirty="0"/>
              <a:t>    1 gousse d’ail</a:t>
            </a:r>
          </a:p>
          <a:p>
            <a:r>
              <a:rPr lang="fr-FR" dirty="0"/>
              <a:t>    3 œufs durs</a:t>
            </a:r>
          </a:p>
          <a:p>
            <a:r>
              <a:rPr lang="fr-FR" dirty="0"/>
              <a:t>    12 filets d’anchois (ou bien 1 boîte de thon de 300 grammes)</a:t>
            </a:r>
          </a:p>
          <a:p>
            <a:r>
              <a:rPr lang="fr-FR" dirty="0"/>
              <a:t>    100 g d’olives noires de Nice</a:t>
            </a:r>
          </a:p>
          <a:p>
            <a:r>
              <a:rPr lang="fr-FR" dirty="0"/>
              <a:t>    Huile d’olive</a:t>
            </a:r>
          </a:p>
          <a:p>
            <a:r>
              <a:rPr lang="fr-FR" dirty="0"/>
              <a:t>    Sel - poivre</a:t>
            </a:r>
          </a:p>
          <a:p>
            <a:endParaRPr lang="ru-R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1556792"/>
            <a:ext cx="2880320"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46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dirty="0"/>
              <a:t>Préparation de Salade niçoise</a:t>
            </a:r>
            <a:endParaRPr lang="ru-RU" dirty="0"/>
          </a:p>
        </p:txBody>
      </p:sp>
      <p:sp>
        <p:nvSpPr>
          <p:cNvPr id="3" name="Объект 2"/>
          <p:cNvSpPr>
            <a:spLocks noGrp="1"/>
          </p:cNvSpPr>
          <p:nvPr>
            <p:ph idx="1"/>
          </p:nvPr>
        </p:nvSpPr>
        <p:spPr>
          <a:xfrm>
            <a:off x="107504" y="1484784"/>
            <a:ext cx="8784976" cy="5112568"/>
          </a:xfrm>
        </p:spPr>
        <p:txBody>
          <a:bodyPr>
            <a:normAutofit fontScale="70000" lnSpcReduction="20000"/>
          </a:bodyPr>
          <a:lstStyle/>
          <a:p>
            <a:endParaRPr lang="fr-FR" dirty="0"/>
          </a:p>
          <a:p>
            <a:r>
              <a:rPr lang="fr-FR" dirty="0"/>
              <a:t>    Couper les tomates en quartiers et les saler légèrement une première fois sur la planche. Couper aussi les œufs en quartiers ou en rondelles. Détailler les filets d’anchois en trois ou quatre morceaux chacun (ou bien, s’il s’agit de thon, le mettre en charpie). Trancher finement le concombre épluché. Émincer en anneaux très fins les poivrons verts, ainsi que les oignons frais et les artichauts ou les févettes.</a:t>
            </a:r>
          </a:p>
          <a:p>
            <a:r>
              <a:rPr lang="fr-FR" dirty="0"/>
              <a:t>    Frotter le fond et les parois d’un grand saladier, avec la gousse d’ail coupée en deux, verser tous les ingrédients à l’intérieur, à l’exception des tomates.</a:t>
            </a:r>
          </a:p>
          <a:p>
            <a:r>
              <a:rPr lang="fr-FR" dirty="0"/>
              <a:t>    Égoutter les tomates et les resaler légèrement avant de les incorporer.</a:t>
            </a:r>
          </a:p>
          <a:p>
            <a:r>
              <a:rPr lang="fr-FR" dirty="0"/>
              <a:t>    Faire une sauce avec 6 cuillerées à soupe d’huile d’olive, le basilic haché finement, poivre et sel. Bien rafraîchir au réfrigérateur avant de servir.</a:t>
            </a:r>
          </a:p>
          <a:p>
            <a:endParaRPr lang="ru-RU" dirty="0"/>
          </a:p>
        </p:txBody>
      </p:sp>
    </p:spTree>
    <p:extLst>
      <p:ext uri="{BB962C8B-B14F-4D97-AF65-F5344CB8AC3E}">
        <p14:creationId xmlns:p14="http://schemas.microsoft.com/office/powerpoint/2010/main" val="25527530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ichier:Région Provence-Alpes-Côte-d'Azur (logo).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4437112"/>
            <a:ext cx="4418434" cy="2193983"/>
          </a:xfrm>
          <a:prstGeom prst="rect">
            <a:avLst/>
          </a:prstGeom>
          <a:noFill/>
          <a:extLst>
            <a:ext uri="{909E8E84-426E-40DD-AFC4-6F175D3DCCD1}">
              <a14:hiddenFill xmlns:a14="http://schemas.microsoft.com/office/drawing/2010/main">
                <a:solidFill>
                  <a:srgbClr val="FFFFFF"/>
                </a:solidFill>
              </a14:hiddenFill>
            </a:ext>
          </a:extLst>
        </p:spPr>
      </p:pic>
      <p:sp>
        <p:nvSpPr>
          <p:cNvPr id="4" name="Текст 3"/>
          <p:cNvSpPr>
            <a:spLocks noGrp="1"/>
          </p:cNvSpPr>
          <p:nvPr>
            <p:ph type="body" sz="half" idx="2"/>
          </p:nvPr>
        </p:nvSpPr>
        <p:spPr>
          <a:xfrm>
            <a:off x="179512" y="1628800"/>
            <a:ext cx="5472608" cy="3456384"/>
          </a:xfrm>
        </p:spPr>
        <p:txBody>
          <a:bodyPr>
            <a:noAutofit/>
          </a:bodyPr>
          <a:lstStyle/>
          <a:p>
            <a:r>
              <a:rPr lang="fr-FR" sz="2400" dirty="0" smtClean="0">
                <a:latin typeface="Agency FB" pitchFamily="34" charset="0"/>
              </a:rPr>
              <a:t>La région Provence-Alpes-Côte d'Azur est une région administrative française du Sud-Est. Elle est souvent désignée par l'acronyme PACA.</a:t>
            </a:r>
          </a:p>
          <a:p>
            <a:r>
              <a:rPr lang="fr-FR" sz="2400" dirty="0" smtClean="0">
                <a:latin typeface="Agency FB" pitchFamily="34" charset="0"/>
              </a:rPr>
              <a:t>Elle est limitrophe de l'Italie dont elle est séparée par les Alpes méridionales. Au nord, elle voisine avec la région Rhône-Alpes et à l'ouest avec le Languedoc-Roussillon dont le Rhône marque la limite. La région PACA est baignée au sud par la mer Méditerranée.</a:t>
            </a:r>
            <a:endParaRPr lang="ru-RU" sz="2400" dirty="0">
              <a:latin typeface="Annabelle" pitchFamily="66" charset="0"/>
            </a:endParaRPr>
          </a:p>
        </p:txBody>
      </p:sp>
    </p:spTree>
    <p:extLst>
      <p:ext uri="{BB962C8B-B14F-4D97-AF65-F5344CB8AC3E}">
        <p14:creationId xmlns:p14="http://schemas.microsoft.com/office/powerpoint/2010/main" val="39979348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88640"/>
            <a:ext cx="7056784" cy="64687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535302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Cuisine Provence</a:t>
            </a:r>
            <a:endParaRPr lang="ru-RU" dirty="0"/>
          </a:p>
        </p:txBody>
      </p:sp>
      <p:sp>
        <p:nvSpPr>
          <p:cNvPr id="3" name="Объект 2"/>
          <p:cNvSpPr>
            <a:spLocks noGrp="1"/>
          </p:cNvSpPr>
          <p:nvPr>
            <p:ph idx="1"/>
          </p:nvPr>
        </p:nvSpPr>
        <p:spPr>
          <a:xfrm>
            <a:off x="179512" y="1268760"/>
            <a:ext cx="8712968" cy="5400600"/>
          </a:xfrm>
        </p:spPr>
        <p:txBody>
          <a:bodyPr>
            <a:normAutofit/>
          </a:bodyPr>
          <a:lstStyle/>
          <a:p>
            <a:r>
              <a:rPr lang="fr-FR" sz="2400" dirty="0">
                <a:latin typeface="FloraC" pitchFamily="82" charset="0"/>
              </a:rPr>
              <a:t>Faisant partie intégrante du bassin méditerranéen et proche de l'Italie à laquelle le Comté de Nice était même autrefois rattaché, la région a une cuisine marquée par les influences de la Méditerranée : utilisation d'huile d'olive, d'olives comme dans la tapenade, d'ail, d'herbes aromatiques (thym, romarin, laurier, sauge, etc.). La consommation de légumes y est importante : aubergines, poivrons, courgettes, tomates, etc. Dans le sud et le centre de cette région, l'agneau et le mouton sont très utilisés (tant pour leur viande que pour le lait de brebis), tout comme les produits de la mer. Au nord et dans les Alpes, la cuisine est plus riche, avec une abondance de charcuterie et de fromages.</a:t>
            </a:r>
            <a:endParaRPr lang="ru-RU" sz="2400" dirty="0">
              <a:latin typeface="FloraC" pitchFamily="82" charset="0"/>
            </a:endParaRPr>
          </a:p>
        </p:txBody>
      </p:sp>
    </p:spTree>
    <p:extLst>
      <p:ext uri="{BB962C8B-B14F-4D97-AF65-F5344CB8AC3E}">
        <p14:creationId xmlns:p14="http://schemas.microsoft.com/office/powerpoint/2010/main" val="15275375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83" y="0"/>
            <a:ext cx="9144000" cy="1331648"/>
          </a:xfrm>
        </p:spPr>
        <p:txBody>
          <a:bodyPr>
            <a:noAutofit/>
          </a:bodyPr>
          <a:lstStyle/>
          <a:p>
            <a:r>
              <a:rPr lang="fr-FR" sz="3200" dirty="0" smtClean="0"/>
              <a:t/>
            </a:r>
            <a:br>
              <a:rPr lang="fr-FR" sz="3200" dirty="0" smtClean="0"/>
            </a:br>
            <a:r>
              <a:rPr lang="fr-FR" sz="3200" dirty="0"/>
              <a:t/>
            </a:r>
            <a:br>
              <a:rPr lang="fr-FR" sz="3200" dirty="0"/>
            </a:br>
            <a:r>
              <a:rPr lang="fr-FR" sz="3200" dirty="0" smtClean="0"/>
              <a:t>Les </a:t>
            </a:r>
            <a:r>
              <a:rPr lang="fr-FR" sz="3200" dirty="0"/>
              <a:t>principales spécialités gastronomiques de la Provence-Alpes-Côte d'Azur sont :</a:t>
            </a:r>
            <a:r>
              <a:rPr lang="fr-FR" sz="7200" dirty="0"/>
              <a:t/>
            </a:r>
            <a:br>
              <a:rPr lang="fr-FR" sz="7200" dirty="0"/>
            </a:br>
            <a:endParaRPr lang="ru-RU" sz="7200" dirty="0"/>
          </a:p>
        </p:txBody>
      </p:sp>
      <p:sp>
        <p:nvSpPr>
          <p:cNvPr id="3" name="Объект 2"/>
          <p:cNvSpPr>
            <a:spLocks noGrp="1"/>
          </p:cNvSpPr>
          <p:nvPr>
            <p:ph idx="1"/>
          </p:nvPr>
        </p:nvSpPr>
        <p:spPr/>
        <p:txBody>
          <a:bodyPr>
            <a:normAutofit/>
          </a:bodyPr>
          <a:lstStyle/>
          <a:p>
            <a:endParaRPr lang="fr-FR" dirty="0"/>
          </a:p>
          <a:p>
            <a:endParaRPr lang="fr-FR" dirty="0"/>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2871122414"/>
              </p:ext>
            </p:extLst>
          </p:nvPr>
        </p:nvGraphicFramePr>
        <p:xfrm>
          <a:off x="323528" y="1700808"/>
          <a:ext cx="8424936" cy="4968552"/>
        </p:xfrm>
        <a:graphic>
          <a:graphicData uri="http://schemas.openxmlformats.org/drawingml/2006/table">
            <a:tbl>
              <a:tblPr firstRow="1" bandRow="1">
                <a:tableStyleId>{2D5ABB26-0587-4C30-8999-92F81FD0307C}</a:tableStyleId>
              </a:tblPr>
              <a:tblGrid>
                <a:gridCol w="2808312"/>
                <a:gridCol w="2808312"/>
                <a:gridCol w="2808312"/>
              </a:tblGrid>
              <a:tr h="4968552">
                <a:tc>
                  <a: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u="none" strike="noStrike" kern="1200" cap="none" spc="0" normalizeH="0" baseline="0" noProof="0" dirty="0" smtClean="0">
                          <a:ln>
                            <a:noFill/>
                          </a:ln>
                          <a:effectLst/>
                          <a:uLnTx/>
                          <a:uFillTx/>
                          <a:latin typeface="FloraC" pitchFamily="82" charset="0"/>
                        </a:rPr>
                        <a:t>    Alose à l'étouffée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u="none" strike="noStrike" kern="1200" cap="none" spc="0" normalizeH="0" baseline="0" noProof="0" dirty="0" smtClean="0">
                          <a:ln>
                            <a:noFill/>
                          </a:ln>
                          <a:effectLst/>
                          <a:uLnTx/>
                          <a:uFillTx/>
                          <a:latin typeface="FloraC" pitchFamily="82" charset="0"/>
                        </a:rPr>
                        <a:t>    Anchoïade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u="none" strike="noStrike" kern="1200" cap="none" spc="0" normalizeH="0" baseline="0" noProof="0" dirty="0" smtClean="0">
                          <a:ln>
                            <a:noFill/>
                          </a:ln>
                          <a:effectLst/>
                          <a:uLnTx/>
                          <a:uFillTx/>
                          <a:latin typeface="FloraC" pitchFamily="82" charset="0"/>
                        </a:rPr>
                        <a:t>    Aïoli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u="none" strike="noStrike" kern="1200" cap="none" spc="0" normalizeH="0" baseline="0" noProof="0" dirty="0" smtClean="0">
                          <a:ln>
                            <a:noFill/>
                          </a:ln>
                          <a:effectLst/>
                          <a:uLnTx/>
                          <a:uFillTx/>
                          <a:latin typeface="FloraC" pitchFamily="82" charset="0"/>
                        </a:rPr>
                        <a:t>    Berlingot de      Carpentras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u="none" strike="noStrike" kern="1200" cap="none" spc="0" normalizeH="0" baseline="0" noProof="0" dirty="0" smtClean="0">
                          <a:ln>
                            <a:noFill/>
                          </a:ln>
                          <a:effectLst/>
                          <a:uLnTx/>
                          <a:uFillTx/>
                          <a:latin typeface="FloraC" pitchFamily="82" charset="0"/>
                        </a:rPr>
                        <a:t>    </a:t>
                      </a:r>
                      <a:r>
                        <a:rPr kumimoji="0" lang="fr-FR" sz="1800" b="1" u="none" strike="noStrike" kern="1200" cap="none" spc="0" normalizeH="0" baseline="0" noProof="0" dirty="0" smtClean="0">
                          <a:ln>
                            <a:noFill/>
                          </a:ln>
                          <a:effectLst/>
                          <a:uLnTx/>
                          <a:uFillTx/>
                          <a:latin typeface="FloraC" pitchFamily="82" charset="0"/>
                        </a:rPr>
                        <a:t>Bouillabaisse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u="none" strike="noStrike" kern="1200" cap="none" spc="0" normalizeH="0" baseline="0" noProof="0" dirty="0" smtClean="0">
                          <a:ln>
                            <a:noFill/>
                          </a:ln>
                          <a:effectLst/>
                          <a:uLnTx/>
                          <a:uFillTx/>
                          <a:latin typeface="FloraC" pitchFamily="82" charset="0"/>
                        </a:rPr>
                        <a:t>    Cade | Panisse | Socca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u="none" strike="noStrike" kern="1200" cap="none" spc="0" normalizeH="0" baseline="0" noProof="0" dirty="0" smtClean="0">
                          <a:ln>
                            <a:noFill/>
                          </a:ln>
                          <a:effectLst/>
                          <a:uLnTx/>
                          <a:uFillTx/>
                          <a:latin typeface="FloraC" pitchFamily="82" charset="0"/>
                        </a:rPr>
                        <a:t>    Crespeou</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u="none" strike="noStrike" kern="1200" cap="none" spc="0" normalizeH="0" baseline="0" noProof="0" dirty="0" smtClean="0">
                          <a:ln>
                            <a:noFill/>
                          </a:ln>
                          <a:effectLst/>
                          <a:uLnTx/>
                          <a:uFillTx/>
                          <a:latin typeface="FloraC" pitchFamily="82" charset="0"/>
                        </a:rPr>
                        <a:t>    Calisson</a:t>
                      </a:r>
                      <a:endParaRPr lang="ru-RU" sz="1800" b="0" dirty="0">
                        <a:latin typeface="FloraC" pitchFamily="82" charset="0"/>
                      </a:endParaRPr>
                    </a:p>
                  </a:txBody>
                  <a:tcPr/>
                </a:tc>
                <a:tc>
                  <a: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1" i="0" u="none" strike="noStrike" kern="1200" cap="none" spc="0" normalizeH="0" baseline="0" noProof="0" dirty="0" smtClean="0">
                          <a:ln>
                            <a:noFill/>
                          </a:ln>
                          <a:solidFill>
                            <a:prstClr val="black"/>
                          </a:solidFill>
                          <a:effectLst/>
                          <a:uLnTx/>
                          <a:uFillTx/>
                          <a:latin typeface="FloraC" pitchFamily="82" charset="0"/>
                          <a:ea typeface="+mn-ea"/>
                          <a:cs typeface="+mn-cs"/>
                        </a:rPr>
                        <a:t>     Daube provençale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prstClr val="black"/>
                          </a:solidFill>
                          <a:effectLst/>
                          <a:uLnTx/>
                          <a:uFillTx/>
                          <a:latin typeface="FloraC" pitchFamily="82" charset="0"/>
                          <a:ea typeface="+mn-ea"/>
                          <a:cs typeface="+mn-cs"/>
                        </a:rPr>
                        <a:t>    Fruits confits d'Apt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prstClr val="black"/>
                          </a:solidFill>
                          <a:effectLst/>
                          <a:uLnTx/>
                          <a:uFillTx/>
                          <a:latin typeface="FloraC" pitchFamily="82" charset="0"/>
                          <a:ea typeface="+mn-ea"/>
                          <a:cs typeface="+mn-cs"/>
                        </a:rPr>
                        <a:t>    Huile d'olive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prstClr val="black"/>
                          </a:solidFill>
                          <a:effectLst/>
                          <a:uLnTx/>
                          <a:uFillTx/>
                          <a:latin typeface="FloraC" pitchFamily="82" charset="0"/>
                          <a:ea typeface="+mn-ea"/>
                          <a:cs typeface="+mn-cs"/>
                        </a:rPr>
                        <a:t>    Navette de Marseille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prstClr val="black"/>
                          </a:solidFill>
                          <a:effectLst/>
                          <a:uLnTx/>
                          <a:uFillTx/>
                          <a:latin typeface="FloraC" pitchFamily="82" charset="0"/>
                          <a:ea typeface="+mn-ea"/>
                          <a:cs typeface="+mn-cs"/>
                        </a:rPr>
                        <a:t>    Nougat de Sault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prstClr val="black"/>
                          </a:solidFill>
                          <a:effectLst/>
                          <a:uLnTx/>
                          <a:uFillTx/>
                          <a:latin typeface="FloraC" pitchFamily="82" charset="0"/>
                          <a:ea typeface="+mn-ea"/>
                          <a:cs typeface="+mn-cs"/>
                        </a:rPr>
                        <a:t>    Pissaladière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prstClr val="black"/>
                          </a:solidFill>
                          <a:effectLst/>
                          <a:uLnTx/>
                          <a:uFillTx/>
                          <a:latin typeface="FloraC" pitchFamily="82" charset="0"/>
                          <a:ea typeface="+mn-ea"/>
                          <a:cs typeface="+mn-cs"/>
                        </a:rPr>
                        <a:t>    Pan bagnat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prstClr val="black"/>
                          </a:solidFill>
                          <a:effectLst/>
                          <a:uLnTx/>
                          <a:uFillTx/>
                          <a:latin typeface="FloraC" pitchFamily="82" charset="0"/>
                          <a:ea typeface="+mn-ea"/>
                          <a:cs typeface="+mn-cs"/>
                        </a:rPr>
                        <a:t>    Papaline d'Avignon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prstClr val="black"/>
                          </a:solidFill>
                          <a:effectLst/>
                          <a:uLnTx/>
                          <a:uFillTx/>
                          <a:latin typeface="FloraC" pitchFamily="82" charset="0"/>
                          <a:ea typeface="+mn-ea"/>
                          <a:cs typeface="+mn-cs"/>
                        </a:rPr>
                        <a:t>    Pieds paquets</a:t>
                      </a:r>
                    </a:p>
                    <a:p>
                      <a:endParaRPr lang="ru-RU" sz="1800" b="0" dirty="0">
                        <a:latin typeface="FloraC" pitchFamily="82" charset="0"/>
                      </a:endParaRPr>
                    </a:p>
                  </a:txBody>
                  <a:tcPr/>
                </a:tc>
                <a:tc>
                  <a: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prstClr val="black"/>
                          </a:solidFill>
                          <a:effectLst/>
                          <a:uLnTx/>
                          <a:uFillTx/>
                          <a:latin typeface="FloraC" pitchFamily="82" charset="0"/>
                          <a:ea typeface="+mn-ea"/>
                          <a:cs typeface="+mn-cs"/>
                        </a:rPr>
                        <a:t>    Ratatouille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prstClr val="black"/>
                          </a:solidFill>
                          <a:effectLst/>
                          <a:uLnTx/>
                          <a:uFillTx/>
                          <a:latin typeface="FloraC" pitchFamily="82" charset="0"/>
                          <a:ea typeface="+mn-ea"/>
                          <a:cs typeface="+mn-cs"/>
                        </a:rPr>
                        <a:t>    Rouille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prstClr val="black"/>
                          </a:solidFill>
                          <a:effectLst/>
                          <a:uLnTx/>
                          <a:uFillTx/>
                          <a:latin typeface="FloraC" pitchFamily="82" charset="0"/>
                          <a:ea typeface="+mn-ea"/>
                          <a:cs typeface="+mn-cs"/>
                        </a:rPr>
                        <a:t>    </a:t>
                      </a:r>
                      <a:r>
                        <a:rPr kumimoji="0" lang="fr-FR" sz="1800" b="1" i="0" u="none" strike="noStrike" kern="1200" cap="none" spc="0" normalizeH="0" baseline="0" noProof="0" dirty="0" smtClean="0">
                          <a:ln>
                            <a:noFill/>
                          </a:ln>
                          <a:solidFill>
                            <a:prstClr val="black"/>
                          </a:solidFill>
                          <a:effectLst/>
                          <a:uLnTx/>
                          <a:uFillTx/>
                          <a:latin typeface="FloraC" pitchFamily="82" charset="0"/>
                          <a:ea typeface="+mn-ea"/>
                          <a:cs typeface="+mn-cs"/>
                        </a:rPr>
                        <a:t>Salade niçoise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prstClr val="black"/>
                          </a:solidFill>
                          <a:effectLst/>
                          <a:uLnTx/>
                          <a:uFillTx/>
                          <a:latin typeface="FloraC" pitchFamily="82" charset="0"/>
                          <a:ea typeface="+mn-ea"/>
                          <a:cs typeface="+mn-cs"/>
                        </a:rPr>
                        <a:t>    Soupe au pistou</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prstClr val="black"/>
                          </a:solidFill>
                          <a:effectLst/>
                          <a:uLnTx/>
                          <a:uFillTx/>
                          <a:latin typeface="FloraC" pitchFamily="82" charset="0"/>
                          <a:ea typeface="+mn-ea"/>
                          <a:cs typeface="+mn-cs"/>
                        </a:rPr>
                        <a:t>    Tapenade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prstClr val="black"/>
                          </a:solidFill>
                          <a:effectLst/>
                          <a:uLnTx/>
                          <a:uFillTx/>
                          <a:latin typeface="FloraC" pitchFamily="82" charset="0"/>
                          <a:ea typeface="+mn-ea"/>
                          <a:cs typeface="+mn-cs"/>
                        </a:rPr>
                        <a:t>    Truffes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prstClr val="black"/>
                          </a:solidFill>
                          <a:effectLst/>
                          <a:uLnTx/>
                          <a:uFillTx/>
                          <a:latin typeface="FloraC" pitchFamily="82" charset="0"/>
                          <a:ea typeface="+mn-ea"/>
                          <a:cs typeface="+mn-cs"/>
                        </a:rPr>
                        <a:t>    Pichade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prstClr val="black"/>
                          </a:solidFill>
                          <a:effectLst/>
                          <a:uLnTx/>
                          <a:uFillTx/>
                          <a:latin typeface="FloraC" pitchFamily="82" charset="0"/>
                          <a:ea typeface="+mn-ea"/>
                          <a:cs typeface="+mn-cs"/>
                        </a:rPr>
                        <a:t>    Citrons de Menton</a:t>
                      </a:r>
                    </a:p>
                    <a:p>
                      <a:endParaRPr lang="ru-RU" sz="1800" b="0" dirty="0">
                        <a:latin typeface="FloraC" pitchFamily="82" charset="0"/>
                      </a:endParaRPr>
                    </a:p>
                  </a:txBody>
                  <a:tcPr/>
                </a:tc>
              </a:tr>
            </a:tbl>
          </a:graphicData>
        </a:graphic>
      </p:graphicFrame>
    </p:spTree>
    <p:extLst>
      <p:ext uri="{BB962C8B-B14F-4D97-AF65-F5344CB8AC3E}">
        <p14:creationId xmlns:p14="http://schemas.microsoft.com/office/powerpoint/2010/main" val="2960785406"/>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err="1" smtClean="0"/>
              <a:t>Ingrédients</a:t>
            </a:r>
            <a:r>
              <a:rPr lang="en-US" dirty="0"/>
              <a:t> de </a:t>
            </a:r>
            <a:r>
              <a:rPr lang="en-US" dirty="0" smtClean="0"/>
              <a:t>Bouillabaisse</a:t>
            </a:r>
            <a:endParaRPr lang="ru-RU" dirty="0"/>
          </a:p>
        </p:txBody>
      </p:sp>
      <p:sp>
        <p:nvSpPr>
          <p:cNvPr id="3" name="Объект 2"/>
          <p:cNvSpPr>
            <a:spLocks noGrp="1"/>
          </p:cNvSpPr>
          <p:nvPr>
            <p:ph idx="1"/>
          </p:nvPr>
        </p:nvSpPr>
        <p:spPr/>
        <p:txBody>
          <a:bodyPr>
            <a:normAutofit fontScale="70000" lnSpcReduction="20000"/>
          </a:bodyPr>
          <a:lstStyle/>
          <a:p>
            <a:endParaRPr lang="fr-FR" dirty="0"/>
          </a:p>
          <a:p>
            <a:r>
              <a:rPr lang="fr-FR" dirty="0"/>
              <a:t>    2 kg de soupe de roche (ou à la rigueur 1 kg de soupe de roche et 1 kg de soupe chalut - moins chère) ou les têtes de gros poissons</a:t>
            </a:r>
          </a:p>
          <a:p>
            <a:r>
              <a:rPr lang="fr-FR" dirty="0"/>
              <a:t>    200 g de petits crabes</a:t>
            </a:r>
          </a:p>
          <a:p>
            <a:r>
              <a:rPr lang="fr-FR" dirty="0"/>
              <a:t>    200 g d'oignons</a:t>
            </a:r>
          </a:p>
          <a:p>
            <a:r>
              <a:rPr lang="fr-FR" dirty="0"/>
              <a:t>    200 g de blancs de poireaux</a:t>
            </a:r>
          </a:p>
          <a:p>
            <a:r>
              <a:rPr lang="fr-FR" dirty="0"/>
              <a:t>    100 g de fenouil frais ou sec</a:t>
            </a:r>
          </a:p>
          <a:p>
            <a:r>
              <a:rPr lang="fr-FR" dirty="0"/>
              <a:t>    200 g de tomates mûres</a:t>
            </a:r>
          </a:p>
          <a:p>
            <a:r>
              <a:rPr lang="fr-FR" dirty="0"/>
              <a:t>    2 gousses d'ail</a:t>
            </a:r>
          </a:p>
          <a:p>
            <a:r>
              <a:rPr lang="fr-FR" dirty="0"/>
              <a:t>    3 cuillerées à soupe d'huile d'olive</a:t>
            </a:r>
          </a:p>
          <a:p>
            <a:r>
              <a:rPr lang="fr-FR" dirty="0"/>
              <a:t>    2 g de safran</a:t>
            </a:r>
          </a:p>
          <a:p>
            <a:r>
              <a:rPr lang="fr-FR" dirty="0"/>
              <a:t>    sel fin.</a:t>
            </a:r>
          </a:p>
          <a:p>
            <a:endParaRPr lang="ru-RU" dirty="0"/>
          </a:p>
        </p:txBody>
      </p:sp>
    </p:spTree>
    <p:extLst>
      <p:ext uri="{BB962C8B-B14F-4D97-AF65-F5344CB8AC3E}">
        <p14:creationId xmlns:p14="http://schemas.microsoft.com/office/powerpoint/2010/main" val="35730499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dirty="0"/>
              <a:t>Préparation </a:t>
            </a:r>
            <a:r>
              <a:rPr lang="fr-FR" dirty="0" smtClean="0"/>
              <a:t>de </a:t>
            </a:r>
            <a:r>
              <a:rPr lang="fr-FR" dirty="0"/>
              <a:t>Bouillabaisse</a:t>
            </a:r>
            <a:endParaRPr lang="ru-RU" dirty="0"/>
          </a:p>
        </p:txBody>
      </p:sp>
      <p:sp>
        <p:nvSpPr>
          <p:cNvPr id="3" name="Объект 2"/>
          <p:cNvSpPr>
            <a:spLocks noGrp="1"/>
          </p:cNvSpPr>
          <p:nvPr>
            <p:ph idx="1"/>
          </p:nvPr>
        </p:nvSpPr>
        <p:spPr>
          <a:xfrm>
            <a:off x="179512" y="1571612"/>
            <a:ext cx="8784976" cy="5097748"/>
          </a:xfrm>
        </p:spPr>
        <p:txBody>
          <a:bodyPr>
            <a:noAutofit/>
          </a:bodyPr>
          <a:lstStyle/>
          <a:p>
            <a:r>
              <a:rPr lang="fr-FR" sz="2400" dirty="0" smtClean="0"/>
              <a:t>Poissons</a:t>
            </a:r>
            <a:endParaRPr lang="fr-FR" sz="1200" dirty="0"/>
          </a:p>
          <a:p>
            <a:r>
              <a:rPr lang="fr-FR" sz="1200" dirty="0"/>
              <a:t>    Parer et écailler, vider, laver les poissons, tronçonner les plus gros.</a:t>
            </a:r>
          </a:p>
          <a:p>
            <a:r>
              <a:rPr lang="fr-FR" sz="1200" dirty="0"/>
              <a:t>    Si possible faire mariner la veille (oignons, fenouil, ail, safran, huile d'olive, tomates). Cette marinade sera utilisée comme garniture aromatique.</a:t>
            </a:r>
          </a:p>
          <a:p>
            <a:endParaRPr lang="fr-FR" sz="1200" dirty="0"/>
          </a:p>
          <a:p>
            <a:r>
              <a:rPr lang="fr-FR" sz="2400" dirty="0"/>
              <a:t>Garniture </a:t>
            </a:r>
            <a:r>
              <a:rPr lang="fr-FR" sz="2400" dirty="0" smtClean="0"/>
              <a:t>aromatique</a:t>
            </a:r>
            <a:endParaRPr lang="fr-FR" sz="1200" dirty="0"/>
          </a:p>
          <a:p>
            <a:r>
              <a:rPr lang="fr-FR" sz="1200" dirty="0"/>
              <a:t>    oignons émincés,</a:t>
            </a:r>
          </a:p>
          <a:p>
            <a:r>
              <a:rPr lang="fr-FR" sz="1200" dirty="0"/>
              <a:t>    gosses d'ail écrasées,</a:t>
            </a:r>
          </a:p>
          <a:p>
            <a:r>
              <a:rPr lang="fr-FR" sz="1200" dirty="0"/>
              <a:t>    tomates pelées, épépinées, hachées,</a:t>
            </a:r>
          </a:p>
          <a:p>
            <a:r>
              <a:rPr lang="fr-FR" sz="1200" dirty="0"/>
              <a:t>    un brin de thym et de fenouil (branche),</a:t>
            </a:r>
          </a:p>
          <a:p>
            <a:r>
              <a:rPr lang="fr-FR" sz="1200" dirty="0"/>
              <a:t>    une feuille de laurier,</a:t>
            </a:r>
          </a:p>
          <a:p>
            <a:r>
              <a:rPr lang="fr-FR" sz="1200" dirty="0"/>
              <a:t>    1 morceau d'écorce d'orange.</a:t>
            </a:r>
          </a:p>
          <a:p>
            <a:endParaRPr lang="fr-FR" sz="1200" dirty="0"/>
          </a:p>
          <a:p>
            <a:r>
              <a:rPr lang="fr-FR" sz="2400" dirty="0" smtClean="0"/>
              <a:t>Pain</a:t>
            </a:r>
            <a:endParaRPr lang="fr-FR" sz="1200" dirty="0"/>
          </a:p>
          <a:p>
            <a:r>
              <a:rPr lang="fr-FR" sz="1200" dirty="0"/>
              <a:t>Couper de grosses tranches de pain(pain de campagne) d'1 à 2 cm d'épaisseur.</a:t>
            </a:r>
          </a:p>
          <a:p>
            <a:r>
              <a:rPr lang="fr-FR" sz="1200" dirty="0"/>
              <a:t>Rouille</a:t>
            </a:r>
          </a:p>
          <a:p>
            <a:r>
              <a:rPr lang="fr-FR" sz="1200" dirty="0" smtClean="0"/>
              <a:t>Piler </a:t>
            </a:r>
            <a:r>
              <a:rPr lang="fr-FR" sz="1200" dirty="0"/>
              <a:t>finement au mortier l'ail, le piment rouge d'Espagne.</a:t>
            </a:r>
          </a:p>
          <a:p>
            <a:r>
              <a:rPr lang="fr-FR" sz="1200" dirty="0" smtClean="0"/>
              <a:t>Ajouter </a:t>
            </a:r>
            <a:r>
              <a:rPr lang="fr-FR" sz="1200" dirty="0"/>
              <a:t>la mie de pain trempé et pressée (gros comme une noix). Le tout </a:t>
            </a:r>
            <a:r>
              <a:rPr lang="fr-FR" sz="1200" dirty="0" smtClean="0"/>
              <a:t>broyé </a:t>
            </a:r>
            <a:r>
              <a:rPr lang="fr-FR" sz="1200" dirty="0"/>
              <a:t>finement</a:t>
            </a:r>
            <a:r>
              <a:rPr lang="fr-FR" sz="1200" dirty="0" smtClean="0"/>
              <a:t>.</a:t>
            </a:r>
          </a:p>
          <a:p>
            <a:r>
              <a:rPr lang="fr-FR" sz="1200" dirty="0"/>
              <a:t>Ajouter progressivement l'huile d'olive et monter au pilon jusqu'à obtention d'une pommade (comme une mayonnaise).</a:t>
            </a:r>
          </a:p>
          <a:p>
            <a:r>
              <a:rPr lang="fr-FR" sz="1200" dirty="0" smtClean="0"/>
              <a:t>Puis </a:t>
            </a:r>
            <a:r>
              <a:rPr lang="fr-FR" sz="1200" dirty="0"/>
              <a:t>délayer avec du bouillon de cuisson de la bouillabaisse</a:t>
            </a:r>
            <a:r>
              <a:rPr lang="fr-FR" sz="1200" dirty="0" smtClean="0"/>
              <a:t>.</a:t>
            </a:r>
          </a:p>
          <a:p>
            <a:r>
              <a:rPr lang="fr-FR" sz="1200" dirty="0"/>
              <a:t>C'est bien une sauce (épaisse), servie à part en saucière.</a:t>
            </a:r>
          </a:p>
          <a:p>
            <a:endParaRPr lang="fr-FR" sz="1200" dirty="0" smtClean="0"/>
          </a:p>
          <a:p>
            <a:endParaRPr lang="fr-FR" sz="1200" dirty="0"/>
          </a:p>
        </p:txBody>
      </p:sp>
    </p:spTree>
    <p:extLst>
      <p:ext uri="{BB962C8B-B14F-4D97-AF65-F5344CB8AC3E}">
        <p14:creationId xmlns:p14="http://schemas.microsoft.com/office/powerpoint/2010/main" val="20765210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dirty="0"/>
              <a:t>Préparation </a:t>
            </a:r>
            <a:r>
              <a:rPr lang="fr-FR" dirty="0" smtClean="0"/>
              <a:t>de </a:t>
            </a:r>
            <a:r>
              <a:rPr lang="fr-FR" dirty="0"/>
              <a:t>Bouillabaisse</a:t>
            </a:r>
            <a:endParaRPr lang="ru-RU" dirty="0"/>
          </a:p>
        </p:txBody>
      </p:sp>
      <p:sp>
        <p:nvSpPr>
          <p:cNvPr id="3" name="Объект 2"/>
          <p:cNvSpPr>
            <a:spLocks noGrp="1"/>
          </p:cNvSpPr>
          <p:nvPr>
            <p:ph idx="1"/>
          </p:nvPr>
        </p:nvSpPr>
        <p:spPr/>
        <p:txBody>
          <a:bodyPr>
            <a:noAutofit/>
          </a:bodyPr>
          <a:lstStyle/>
          <a:p>
            <a:r>
              <a:rPr lang="fr-FR" sz="2400" dirty="0" smtClean="0"/>
              <a:t>Poissons</a:t>
            </a:r>
          </a:p>
          <a:p>
            <a:r>
              <a:rPr lang="fr-FR" sz="1400" dirty="0" smtClean="0"/>
              <a:t>Mettre </a:t>
            </a:r>
            <a:r>
              <a:rPr lang="fr-FR" sz="1400" dirty="0"/>
              <a:t>dans une casserole 3 l d'eau à bouillir (en fonction de la quantité de poissons à cuire).</a:t>
            </a:r>
          </a:p>
          <a:p>
            <a:r>
              <a:rPr lang="fr-FR" sz="1400" dirty="0"/>
              <a:t>    Dans une grande casserole mettre la garniture aromatique ; déposer dessus tous les poissons fermes, ajouter un demi verre d'huile d'olive.</a:t>
            </a:r>
          </a:p>
          <a:p>
            <a:r>
              <a:rPr lang="fr-FR" sz="1400" dirty="0"/>
              <a:t>    Recouvrir avec l'eau bouillante et cuisez à feu vif pendant 5 minutes.</a:t>
            </a:r>
          </a:p>
          <a:p>
            <a:r>
              <a:rPr lang="fr-FR" sz="1400" dirty="0"/>
              <a:t>    Puis ajouter les poissons tendres et continuer à faire bouillir à feu vif le tout pendant encore 5 minutes.</a:t>
            </a:r>
          </a:p>
          <a:p>
            <a:r>
              <a:rPr lang="fr-FR" sz="1400" dirty="0"/>
              <a:t>    Retirer du feu et enlever les poissons</a:t>
            </a:r>
            <a:r>
              <a:rPr lang="fr-FR" sz="1400" dirty="0" smtClean="0"/>
              <a:t>.</a:t>
            </a:r>
            <a:br>
              <a:rPr lang="fr-FR" sz="1400" dirty="0" smtClean="0"/>
            </a:br>
            <a:endParaRPr lang="fr-FR" sz="1400" dirty="0"/>
          </a:p>
          <a:p>
            <a:r>
              <a:rPr lang="fr-FR" sz="2400" dirty="0" smtClean="0"/>
              <a:t>Service</a:t>
            </a:r>
          </a:p>
          <a:p>
            <a:r>
              <a:rPr lang="fr-FR" sz="1400" dirty="0" smtClean="0"/>
              <a:t>Dresser </a:t>
            </a:r>
            <a:r>
              <a:rPr lang="fr-FR" sz="1400" dirty="0"/>
              <a:t>dans un plat les poissons.</a:t>
            </a:r>
          </a:p>
          <a:p>
            <a:r>
              <a:rPr lang="fr-FR" sz="1400" dirty="0"/>
              <a:t>    Garnir les assiettes avec les tranches de pain, le bouillon de cuisson des poissons, puis les morceaux de poissons.</a:t>
            </a:r>
          </a:p>
          <a:p>
            <a:r>
              <a:rPr lang="fr-FR" sz="1400" dirty="0"/>
              <a:t>    Mettre la rouille à disposition, servie à part.</a:t>
            </a:r>
          </a:p>
          <a:p>
            <a:endParaRPr lang="ru-RU" sz="2400" dirty="0"/>
          </a:p>
        </p:txBody>
      </p:sp>
    </p:spTree>
    <p:extLst>
      <p:ext uri="{BB962C8B-B14F-4D97-AF65-F5344CB8AC3E}">
        <p14:creationId xmlns:p14="http://schemas.microsoft.com/office/powerpoint/2010/main" val="207652102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err="1"/>
              <a:t>Ingrédients</a:t>
            </a:r>
            <a:r>
              <a:rPr lang="en-US" dirty="0"/>
              <a:t> de </a:t>
            </a:r>
            <a:r>
              <a:rPr lang="en-US" dirty="0" err="1"/>
              <a:t>Daube</a:t>
            </a:r>
            <a:r>
              <a:rPr lang="en-US" dirty="0"/>
              <a:t> </a:t>
            </a:r>
            <a:r>
              <a:rPr lang="en-US" dirty="0" err="1" smtClean="0"/>
              <a:t>provençale</a:t>
            </a:r>
            <a:endParaRPr lang="ru-RU" dirty="0"/>
          </a:p>
        </p:txBody>
      </p:sp>
      <p:sp>
        <p:nvSpPr>
          <p:cNvPr id="3" name="Объект 2"/>
          <p:cNvSpPr>
            <a:spLocks noGrp="1"/>
          </p:cNvSpPr>
          <p:nvPr>
            <p:ph idx="1"/>
          </p:nvPr>
        </p:nvSpPr>
        <p:spPr>
          <a:xfrm>
            <a:off x="107504" y="1412776"/>
            <a:ext cx="8856984" cy="5256584"/>
          </a:xfrm>
        </p:spPr>
        <p:txBody>
          <a:bodyPr>
            <a:normAutofit fontScale="70000" lnSpcReduction="20000"/>
          </a:bodyPr>
          <a:lstStyle/>
          <a:p>
            <a:r>
              <a:rPr lang="fr-FR" dirty="0"/>
              <a:t>Pour 6 personnes </a:t>
            </a:r>
            <a:r>
              <a:rPr lang="fr-FR" dirty="0" smtClean="0"/>
              <a:t>:</a:t>
            </a:r>
            <a:endParaRPr lang="fr-FR" dirty="0"/>
          </a:p>
          <a:p>
            <a:r>
              <a:rPr lang="fr-FR" dirty="0"/>
              <a:t>    1,6 kg de viande de bœuf</a:t>
            </a:r>
          </a:p>
          <a:p>
            <a:r>
              <a:rPr lang="fr-FR" dirty="0"/>
              <a:t>    200 g de lard</a:t>
            </a:r>
          </a:p>
          <a:p>
            <a:r>
              <a:rPr lang="fr-FR" dirty="0"/>
              <a:t>    5 gousses d'ail</a:t>
            </a:r>
          </a:p>
          <a:p>
            <a:r>
              <a:rPr lang="fr-FR" dirty="0"/>
              <a:t>    1 morceau d'écorce d'orange</a:t>
            </a:r>
          </a:p>
          <a:p>
            <a:r>
              <a:rPr lang="fr-FR" dirty="0"/>
              <a:t>    1 gros oignon</a:t>
            </a:r>
          </a:p>
          <a:p>
            <a:endParaRPr lang="fr-FR" dirty="0"/>
          </a:p>
          <a:p>
            <a:r>
              <a:rPr lang="fr-FR" dirty="0"/>
              <a:t>Pour la marinade </a:t>
            </a:r>
            <a:r>
              <a:rPr lang="fr-FR" dirty="0" smtClean="0"/>
              <a:t>:</a:t>
            </a:r>
            <a:endParaRPr lang="fr-FR" dirty="0"/>
          </a:p>
          <a:p>
            <a:r>
              <a:rPr lang="fr-FR" dirty="0"/>
              <a:t>    2 gros oignons</a:t>
            </a:r>
          </a:p>
          <a:p>
            <a:r>
              <a:rPr lang="fr-FR" dirty="0"/>
              <a:t>    4 carottes</a:t>
            </a:r>
          </a:p>
          <a:p>
            <a:r>
              <a:rPr lang="fr-FR" dirty="0"/>
              <a:t>    1 litre de vin rouge à température ambiante</a:t>
            </a:r>
          </a:p>
          <a:p>
            <a:r>
              <a:rPr lang="fr-FR" dirty="0"/>
              <a:t>    1 verre de vinaigre</a:t>
            </a:r>
          </a:p>
          <a:p>
            <a:r>
              <a:rPr lang="fr-FR" dirty="0"/>
              <a:t>    bouquet garni</a:t>
            </a:r>
          </a:p>
          <a:p>
            <a:r>
              <a:rPr lang="fr-FR" dirty="0"/>
              <a:t>    sel, poivre, clous de girofle, noix de muscade</a:t>
            </a:r>
          </a:p>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1700808"/>
            <a:ext cx="3723995" cy="2792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31371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S102406170">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_xmlsignatures/_rels/origin.sigs.rels><?xml version="1.0" encoding="UTF-8" standalone="yes"?>
<Relationships xmlns="http://schemas.openxmlformats.org/package/2006/relationships"><Relationship Id="rId1" Type="http://schemas.openxmlformats.org/package/2006/relationships/digital-signature/signature" Target="sig1.xml"/></Relationships>
</file>

<file path=_xmlsignatures/sig1.xml><?xml version="1.0" encoding="utf-8"?>
<Signature xmlns="http://www.w3.org/2000/09/xmldsig#" Id="idPackageSignature">
  <SignedInfo>
    <CanonicalizationMethod Algorithm="http://www.w3.org/TR/2001/REC-xml-c14n-20010315"/>
    <SignatureMethod Algorithm="http://www.w3.org/2000/09/xmldsig#rsa-sha1"/>
    <Reference URI="#idPackageObject" Type="http://www.w3.org/2000/09/xmldsig#Object">
      <DigestMethod Algorithm="http://www.w3.org/2000/09/xmldsig#sha1"/>
      <DigestValue>N8wMSWcghDMY0Y6RVheXtkw+cic=</DigestValue>
    </Reference>
    <Reference URI="#idOfficeObject" Type="http://www.w3.org/2000/09/xmldsig#Object">
      <DigestMethod Algorithm="http://www.w3.org/2000/09/xmldsig#sha1"/>
      <DigestValue>9Pnix1rolPFMY3XEUg1IVJ6ULNg=</DigestValue>
    </Reference>
    <Reference URI="#idSignedProperties" Type="http://uri.etsi.org/01903#SignedProperties">
      <Transforms>
        <Transform Algorithm="http://www.w3.org/TR/2001/REC-xml-c14n-20010315"/>
      </Transforms>
      <DigestMethod Algorithm="http://www.w3.org/2000/09/xmldsig#sha1"/>
      <DigestValue>iqemfETeyr/F78M0Q6OvCKFW/4I=</DigestValue>
    </Reference>
  </SignedInfo>
  <SignatureValue>LcU2hx6ou3TKwgmP7uOaF/CokdcXgfDZkBYu2tGka/Cc5x1TPKO5sMi6GeTAXdJsNDU90ENetOg5
DCsWH/g14LYVJX8edHfcCgbJ93/vyKdYyeLW2H9ezRLTbTmT7XMwWK6UhBpYKsJZLohhHiTi5K1P
4Z/UZ0abpvuu2na/TRc=</SignatureValue>
  <KeyInfo>
    <X509Data>
      <X509Certificate>MIICujCCAiegAwIBAgIQdfWQ6HLF+p5CaTzoxFrrtDAJBgUrDgMCHQUAMIGWMTkwNwYDVQQDHjAE
GgQwBDwEPQQ1BDIAIAQcBDAEOgRBBDgEPAAgBBQEPAQ4BEIEQAQ4BDUEMgQ4BEcxHzAdBgkqhkiG
9w0BCQEWEEthbW5ldk1EQGxpc3QucnUxETAPBgNVBAoTCEtNRC1Db3JwMSUwIwYDVQQHHhwEIAQ+
BEEEQQQ4BE8ALAAgBBsEOAQ/BDUERgQ6MB4XDTEyMTIyOTA4NTUyMFoXDTEzMTIyOTE0NTUyMFow
gZYxOTA3BgNVBAMeMAQaBDAEPAQ9BDUEMgAgBBwEMAQ6BEEEOAQ8ACAEFAQ8BDgEQgRABDgENQQy
BDgERzEfMB0GCSqGSIb3DQEJARYQS2FtbmV2TURAbGlzdC5ydTERMA8GA1UEChMIS01ELUNvcnAx
JTAjBgNVBAceHAQgBD4EQQRBBDgETwAsACAEGwQ4BD8ENQRGBDowgZ8wDQYJKoZIhvcNAQEBBQAD
gY0AMIGJAoGBANa8b0jtHJeB+ICinQFETDWOvsSqvRRATt5/ut7lgs+E8CjRru+VO3T9Zul7fpWl
+AgYFSGzyo51ceYk/Snpp2C4Gf9IAG1XkZqDTTdSZV5DsTyuB5K3fGaBdvzwU/AyxXHRD6ortu41
Xb/JoezTOBUahzV1tsvS50Q/uw1oYtMLAgMBAAGjDzANMAsGA1UdDwQEAwIGwDAJBgUrDgMCHQUA
A4GBAJt6yrzHN3MtNt5cHYrZUTYD1RD2vxS27gwPwR3zP8x3m5RcdMysJ5xKOVQNlpJ5Oa70CO32
aOK07OZ3/JE8t80w9+Z0l+Wb4FS8iDyQr3iKyBfKeIMI9wCeyNGmrXFV5tP8O99guvo0skgABVAe
clEc9ODNTZYBakRG3yovFoU5</X509Certificate>
    </X509Data>
  </KeyInfo>
  <Object xmlns:mdssi="http://schemas.openxmlformats.org/package/2006/digital-signature" Id="idPackageObject">
    <Manifest>
      <Reference URI="/ppt/slideLayouts/slideLayout1.xml?ContentType=application/vnd.openxmlformats-officedocument.presentationml.slideLayout+xml">
        <DigestMethod Algorithm="http://www.w3.org/2000/09/xmldsig#sha1"/>
        <DigestValue>74TTH0ZE5mg6wbC3ISIMJye2/5o=
</DigestValue>
      </Reference>
      <Reference URI="/ppt/slideLayouts/slideLayout11.xml?ContentType=application/vnd.openxmlformats-officedocument.presentationml.slideLayout+xml">
        <DigestMethod Algorithm="http://www.w3.org/2000/09/xmldsig#sha1"/>
        <DigestValue>49KqeMgtvfYPfa6Ed1XnOLUVtLA=
</DigestValue>
      </Reference>
      <Reference URI="/ppt/theme/theme1.xml?ContentType=application/vnd.openxmlformats-officedocument.theme+xml">
        <DigestMethod Algorithm="http://www.w3.org/2000/09/xmldsig#sha1"/>
        <DigestValue>DakiDBsIvgXHFVPparpJN6vzgqM=
</DigestValue>
      </Reference>
      <Reference URI="/ppt/slides/slide6.xml?ContentType=application/vnd.openxmlformats-officedocument.presentationml.slide+xml">
        <DigestMethod Algorithm="http://www.w3.org/2000/09/xmldsig#sha1"/>
        <DigestValue>YUNacaaO0Ud6M35VZ2MSMlNq+CY=
</DigestValue>
      </Reference>
      <Reference URI="/ppt/media/image5.png?ContentType=image/png">
        <DigestMethod Algorithm="http://www.w3.org/2000/09/xmldsig#sha1"/>
        <DigestValue>8pc43u8B+Oqn9AEJ+lVNoRBRTcw=
</DigestValue>
      </Reference>
      <Reference URI="/ppt/slides/slide1.xml?ContentType=application/vnd.openxmlformats-officedocument.presentationml.slide+xml">
        <DigestMethod Algorithm="http://www.w3.org/2000/09/xmldsig#sha1"/>
        <DigestValue>xs64Vur6o9sEc1WlLN/hxas5h9s=
</DigestValue>
      </Reference>
      <Reference URI="/ppt/media/image6.png?ContentType=image/png">
        <DigestMethod Algorithm="http://www.w3.org/2000/09/xmldsig#sha1"/>
        <DigestValue>Q2GxtPX5T1mc81tRrPwOrU+x7cI=
</DigestValue>
      </Reference>
      <Reference URI="/ppt/slides/slide7.xml?ContentType=application/vnd.openxmlformats-officedocument.presentationml.slide+xml">
        <DigestMethod Algorithm="http://www.w3.org/2000/09/xmldsig#sha1"/>
        <DigestValue>rSby3H2cM8nvhL5KSG0OnZ+Zfis=
</DigestValue>
      </Reference>
      <Reference URI="/ppt/slideLayouts/slideLayout6.xml?ContentType=application/vnd.openxmlformats-officedocument.presentationml.slideLayout+xml">
        <DigestMethod Algorithm="http://www.w3.org/2000/09/xmldsig#sha1"/>
        <DigestValue>zhXi8QTvAmxb8kLYtcGtBlNIECg=
</DigestValue>
      </Reference>
      <Reference URI="/ppt/slideLayouts/slideLayout10.xml?ContentType=application/vnd.openxmlformats-officedocument.presentationml.slideLayout+xml">
        <DigestMethod Algorithm="http://www.w3.org/2000/09/xmldsig#sha1"/>
        <DigestValue>Wgh9+Qoa7S54cVpAEfWH05THs/0=
</DigestValue>
      </Reference>
      <Reference URI="/ppt/slideLayouts/slideLayout7.xml?ContentType=application/vnd.openxmlformats-officedocument.presentationml.slideLayout+xml">
        <DigestMethod Algorithm="http://www.w3.org/2000/09/xmldsig#sha1"/>
        <DigestValue>Dizco1jd292QlNbjClIqaR66X4U=
</DigestValue>
      </Reference>
      <Reference URI="/ppt/slideLayouts/slideLayout3.xml?ContentType=application/vnd.openxmlformats-officedocument.presentationml.slideLayout+xml">
        <DigestMethod Algorithm="http://www.w3.org/2000/09/xmldsig#sha1"/>
        <DigestValue>wOTUu3Ejk19zYF0v1LTwUvrzk5k=
</DigestValue>
      </Reference>
      <Reference URI="/ppt/slideMasters/slideMaster1.xml?ContentType=application/vnd.openxmlformats-officedocument.presentationml.slideMaster+xml">
        <DigestMethod Algorithm="http://www.w3.org/2000/09/xmldsig#sha1"/>
        <DigestValue>mqhkomdqzNy0Z+eLDcX2VOnmZ/A=
</DigestValue>
      </Reference>
      <Reference URI="/ppt/slideLayouts/slideLayout4.xml?ContentType=application/vnd.openxmlformats-officedocument.presentationml.slideLayout+xml">
        <DigestMethod Algorithm="http://www.w3.org/2000/09/xmldsig#sha1"/>
        <DigestValue>W+zAGzUA0Tl09XHKvBqhLGcC+mg=
</DigestValue>
      </Reference>
      <Reference URI="/ppt/slideLayouts/slideLayout9.xml?ContentType=application/vnd.openxmlformats-officedocument.presentationml.slideLayout+xml">
        <DigestMethod Algorithm="http://www.w3.org/2000/09/xmldsig#sha1"/>
        <DigestValue>ik9FjXEkzt4JGB/a1fb1m/wPIz4=
</DigestValue>
      </Reference>
      <Reference URI="/ppt/slideLayouts/slideLayout5.xml?ContentType=application/vnd.openxmlformats-officedocument.presentationml.slideLayout+xml">
        <DigestMethod Algorithm="http://www.w3.org/2000/09/xmldsig#sha1"/>
        <DigestValue>3AiFP6lmnhjwanlXmLrynY4SIFE=
</DigestValue>
      </Reference>
      <Reference URI="/ppt/slideLayouts/slideLayout8.xml?ContentType=application/vnd.openxmlformats-officedocument.presentationml.slideLayout+xml">
        <DigestMethod Algorithm="http://www.w3.org/2000/09/xmldsig#sha1"/>
        <DigestValue>9F4McTfHnOjKcII17Z8RmbQwJNA=
</DigestValue>
      </Reference>
      <Reference URI="/ppt/viewProps.xml?ContentType=application/vnd.openxmlformats-officedocument.presentationml.viewProps+xml">
        <DigestMethod Algorithm="http://www.w3.org/2000/09/xmldsig#sha1"/>
        <DigestValue>+wHu8NE+w2gcNpcefdlWDGB7pUE=
</DigestValue>
      </Reference>
      <Reference URI="/ppt/slideLayouts/slideLayout2.xml?ContentType=application/vnd.openxmlformats-officedocument.presentationml.slideLayout+xml">
        <DigestMethod Algorithm="http://www.w3.org/2000/09/xmldsig#sha1"/>
        <DigestValue>00cCCoHkZ9HG63hfVz+AP/RgZ1s=
</DigestValue>
      </Reference>
      <Reference URI="/ppt/media/image7.png?ContentType=image/png">
        <DigestMethod Algorithm="http://www.w3.org/2000/09/xmldsig#sha1"/>
        <DigestValue>HUpLiKv/wckcn9MrO1hdPamtxhs=
</DigestValue>
      </Reference>
      <Reference URI="/ppt/media/image8.png?ContentType=image/png">
        <DigestMethod Algorithm="http://www.w3.org/2000/09/xmldsig#sha1"/>
        <DigestValue>Yqe9yoVOxA9DT5HOiKKUmOAluHU=
</DigestValue>
      </Reference>
      <Reference URI="/ppt/media/image3.png?ContentType=image/png">
        <DigestMethod Algorithm="http://www.w3.org/2000/09/xmldsig#sha1"/>
        <DigestValue>puGsHUI4YHlOlb6JUx/1dp2e0ak=
</DigestValue>
      </Reference>
      <Reference URI="/ppt/slides/slide3.xml?ContentType=application/vnd.openxmlformats-officedocument.presentationml.slide+xml">
        <DigestMethod Algorithm="http://www.w3.org/2000/09/xmldsig#sha1"/>
        <DigestValue>wjlnhZdgUIajhV+wmjZJ4hktMuI=
</DigestValue>
      </Reference>
      <Reference URI="/ppt/media/image4.png?ContentType=image/png">
        <DigestMethod Algorithm="http://www.w3.org/2000/09/xmldsig#sha1"/>
        <DigestValue>yzlgZmdeZeVQ6q0huOWZPa4fWgM=
</DigestValue>
      </Reference>
      <Reference URI="/ppt/slides/slide2.xml?ContentType=application/vnd.openxmlformats-officedocument.presentationml.slide+xml">
        <DigestMethod Algorithm="http://www.w3.org/2000/09/xmldsig#sha1"/>
        <DigestValue>O0VdzWwvOzs/c0D7GtKBYasKgrU=
</DigestValue>
      </Reference>
      <Reference URI="/ppt/presProps.xml?ContentType=application/vnd.openxmlformats-officedocument.presentationml.presProps+xml">
        <DigestMethod Algorithm="http://www.w3.org/2000/09/xmldsig#sha1"/>
        <DigestValue>fUmB/XQkKea4zJkIlXWsDufbUZQ=
</DigestValue>
      </Reference>
      <Reference URI="/ppt/slides/slide5.xml?ContentType=application/vnd.openxmlformats-officedocument.presentationml.slide+xml">
        <DigestMethod Algorithm="http://www.w3.org/2000/09/xmldsig#sha1"/>
        <DigestValue>iNEFw1HeCCKPaGUQPLilHKHu7xU=
</DigestValue>
      </Reference>
      <Reference URI="/ppt/tableStyles.xml?ContentType=application/vnd.openxmlformats-officedocument.presentationml.tableStyles+xml">
        <DigestMethod Algorithm="http://www.w3.org/2000/09/xmldsig#sha1"/>
        <DigestValue>LLnAuBw7L7AJZmPRu6uGu6rU39M=
</DigestValue>
      </Reference>
      <Reference URI="/ppt/presentation.xml?ContentType=application/vnd.openxmlformats-officedocument.presentationml.presentation.main+xml">
        <DigestMethod Algorithm="http://www.w3.org/2000/09/xmldsig#sha1"/>
        <DigestValue>eLPe9NDA+mxTwq2CuYJ1bJLMjXI=
</DigestValue>
      </Reference>
      <Reference URI="/ppt/slides/slide8.xml?ContentType=application/vnd.openxmlformats-officedocument.presentationml.slide+xml">
        <DigestMethod Algorithm="http://www.w3.org/2000/09/xmldsig#sha1"/>
        <DigestValue>liwr3wROCfhrsd2LnGTb2kzAP84=
</DigestValue>
      </Reference>
      <Reference URI="/ppt/slides/slide4.xml?ContentType=application/vnd.openxmlformats-officedocument.presentationml.slide+xml">
        <DigestMethod Algorithm="http://www.w3.org/2000/09/xmldsig#sha1"/>
        <DigestValue>VhU+BUzebYU4i/jlVo9yky1eqt0=
</DigestValue>
      </Reference>
      <Reference URI="/ppt/slides/slide9.xml?ContentType=application/vnd.openxmlformats-officedocument.presentationml.slide+xml">
        <DigestMethod Algorithm="http://www.w3.org/2000/09/xmldsig#sha1"/>
        <DigestValue>nfr/wE3o6CkfWfGgePHSKIcM/R0=
</DigestValue>
      </Reference>
      <Reference URI="/ppt/media/image9.png?ContentType=image/png">
        <DigestMethod Algorithm="http://www.w3.org/2000/09/xmldsig#sha1"/>
        <DigestValue>zOUyvs0X62SFLtwfwhyri2V+7Lw=
</DigestValue>
      </Reference>
      <Reference URI="/ppt/slides/slide10.xml?ContentType=application/vnd.openxmlformats-officedocument.presentationml.slide+xml">
        <DigestMethod Algorithm="http://www.w3.org/2000/09/xmldsig#sha1"/>
        <DigestValue>3UisywdxtFIBUprp1RT5DzV0H9U=
</DigestValue>
      </Reference>
      <Reference URI="/ppt/media/image2.png?ContentType=image/png">
        <DigestMethod Algorithm="http://www.w3.org/2000/09/xmldsig#sha1"/>
        <DigestValue>PXG5JeKvGZTV43veJynqrdKAGIc=
</DigestValue>
      </Reference>
      <Reference URI="/ppt/media/image10.png?ContentType=image/png">
        <DigestMethod Algorithm="http://www.w3.org/2000/09/xmldsig#sha1"/>
        <DigestValue>DgRbK8OSL1j0PIKSpYQtmPDeaGU=
</DigestValue>
      </Reference>
      <Reference URI="/ppt/slides/slide11.xml?ContentType=application/vnd.openxmlformats-officedocument.presentationml.slide+xml">
        <DigestMethod Algorithm="http://www.w3.org/2000/09/xmldsig#sha1"/>
        <DigestValue>XTn+udmp/P6EaBmKMnAhRDkdpE0=
</DigestValue>
      </Reference>
      <Reference URI="/ppt/slides/slide12.xml?ContentType=application/vnd.openxmlformats-officedocument.presentationml.slide+xml">
        <DigestMethod Algorithm="http://www.w3.org/2000/09/xmldsig#sha1"/>
        <DigestValue>EUQH82AL1CrNHWZ0zLWLIW64KvA=
</DigestValue>
      </Reference>
      <Reference URI="/ppt/media/image1.jpeg?ContentType=image/jpeg">
        <DigestMethod Algorithm="http://www.w3.org/2000/09/xmldsig#sha1"/>
        <DigestValue>hOl9S0jsm7855Lrgx7MlXrQbYh8=
</DigestValue>
      </Reference>
      <Reference URI="/ppt/slideLayouts/_rels/slideLayout9.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dYByJLKRFpilzHfDpCCztlNdVng=
</DigestValue>
      </Reference>
      <Reference URI="/ppt/slideLayouts/_rels/slideLayout10.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dYByJLKRFpilzHfDpCCztlNdVng=
</DigestValue>
      </Reference>
      <Reference URI="/_rels/.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zU3xVjYU7a1ax8o9OQBgdxm5bvU=
</DigestValue>
      </Reference>
      <Reference URI="/ppt/slideLayouts/_rels/slideLayout7.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dYByJLKRFpilzHfDpCCztlNdVng=
</DigestValue>
      </Reference>
      <Reference URI="/ppt/slideLayouts/_rels/slideLayout3.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dYByJLKRFpilzHfDpCCztlNdVng=
</DigestValue>
      </Reference>
      <Reference URI="/ppt/slideLayouts/_rels/slideLayout2.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dYByJLKRFpilzHfDpCCztlNdVng=
</DigestValue>
      </Reference>
      <Reference URI="/ppt/slides/_rels/slide8.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ClewwsyHsbKKGGByzGhflB1yGDM=
</DigestValue>
      </Reference>
      <Reference URI="/ppt/slides/_rels/slide10.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ClewwsyHsbKKGGByzGhflB1yGDM=
</DigestValue>
      </Reference>
      <Reference URI="/ppt/slides/_rels/slide12.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ClewwsyHsbKKGGByzGhflB1yGDM=
</DigestValue>
      </Reference>
      <Reference URI="/ppt/slides/_rels/slide4.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ClewwsyHsbKKGGByzGhflB1yGDM=
</DigestValue>
      </Reference>
      <Reference URI="/ppt/slides/_rels/slide5.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ClewwsyHsbKKGGByzGhflB1yGDM=
</DigestValue>
      </Reference>
      <Reference URI="/ppt/slides/_rels/slide6.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ClewwsyHsbKKGGByzGhflB1yGDM=
</DigestValue>
      </Reference>
      <Reference URI="/ppt/slides/_rels/slide7.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ClewwsyHsbKKGGByzGhflB1yGDM=
</DigestValue>
      </Reference>
      <Reference URI="/ppt/slideLayouts/_rels/slideLayout5.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dYByJLKRFpilzHfDpCCztlNdVng=
</DigestValue>
      </Reference>
      <Reference URI="/ppt/slideLayouts/_rels/slideLayout4.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dYByJLKRFpilzHfDpCCztlNdVng=
</DigestValue>
      </Reference>
      <Reference URI="/ppt/slideLayouts/_rels/slideLayout8.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dYByJLKRFpilzHfDpCCztlNdVng=
</DigestValue>
      </Reference>
      <Reference URI="/ppt/slideLayouts/_rels/slideLayout6.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dYByJLKRFpilzHfDpCCztlNdVng=
</DigestValue>
      </Reference>
      <Reference URI="/ppt/slideLayouts/_rels/slideLayout11.xml.rels?ContentType=application/vnd.openxmlformats-package.relationships+xml">
        <Transforms>
          <Transform Algorithm="http://schemas.openxmlformats.org/package/2006/RelationshipTransform">
            <mdssi:RelationshipReference SourceId="rId1"/>
          </Transform>
          <Transform Algorithm="http://www.w3.org/TR/2001/REC-xml-c14n-20010315"/>
        </Transforms>
        <DigestMethod Algorithm="http://www.w3.org/2000/09/xmldsig#sha1"/>
        <DigestValue>dYByJLKRFpilzHfDpCCztlNdVng=
</DigestValue>
      </Reference>
      <Reference URI="/ppt/slides/_rels/slide3.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ko8EKeI/51hbpZnDL2+jW3BDhOE=
</DigestValue>
      </Reference>
      <Reference URI="/ppt/slides/_rels/slide2.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s99y8Pf9VfvZIPE4phlDfe2/qLs=
</DigestValue>
      </Reference>
      <Reference URI="/ppt/slides/_rels/slide9.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B+mCuv39KF0SMw+C/zOnLGePdh0=
</DigestValue>
      </Reference>
      <Reference URI="/ppt/slides/_rels/slide11.xml.rels?ContentType=application/vnd.openxmlformats-package.relationships+xml">
        <Transforms>
          <Transform Algorithm="http://schemas.openxmlformats.org/package/2006/RelationshipTransform">
            <mdssi:RelationshipReference SourceId="rId2"/>
            <mdssi:RelationshipReference SourceId="rId1"/>
          </Transform>
          <Transform Algorithm="http://www.w3.org/TR/2001/REC-xml-c14n-20010315"/>
        </Transforms>
        <DigestMethod Algorithm="http://www.w3.org/2000/09/xmldsig#sha1"/>
        <DigestValue>uf3IKNTWme2Tm34fVoEEfwnd7Fo=
</DigestValue>
      </Reference>
      <Reference URI="/ppt/slideLayouts/_rels/slideLayout1.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Transform>
          <Transform Algorithm="http://www.w3.org/TR/2001/REC-xml-c14n-20010315"/>
        </Transforms>
        <DigestMethod Algorithm="http://www.w3.org/2000/09/xmldsig#sha1"/>
        <DigestValue>OpxgtV4l9lfcrze25LXRQ2y0I8w=
</DigestValue>
      </Reference>
      <Reference URI="/ppt/slides/_rels/slide1.xml.rels?ContentType=application/vnd.openxmlformats-package.relationships+xml">
        <Transforms>
          <Transform Algorithm="http://schemas.openxmlformats.org/package/2006/RelationshipTransform">
            <mdssi:RelationshipReference SourceId="rId3"/>
            <mdssi:RelationshipReference SourceId="rId2"/>
            <mdssi:RelationshipReference SourceId="rId1"/>
          </Transform>
          <Transform Algorithm="http://www.w3.org/TR/2001/REC-xml-c14n-20010315"/>
        </Transforms>
        <DigestMethod Algorithm="http://www.w3.org/2000/09/xmldsig#sha1"/>
        <DigestValue>cZIPdQQA8oGQ0JSX8PRNVkpgFPg=
</DigestValue>
      </Reference>
      <Reference URI="/ppt/_rels/presentation.xml.rels?ContentType=application/vnd.openxmlformats-package.relationships+xml">
        <Transforms>
          <Transform Algorithm="http://schemas.openxmlformats.org/package/2006/RelationshipTransform">
            <mdssi:RelationshipReference SourceId="rId8"/>
            <mdssi:RelationshipReference SourceId="rId13"/>
            <mdssi:RelationshipReference SourceId="rId3"/>
            <mdssi:RelationshipReference SourceId="rId7"/>
            <mdssi:RelationshipReference SourceId="rId12"/>
            <mdssi:RelationshipReference SourceId="rId17"/>
            <mdssi:RelationshipReference SourceId="rId2"/>
            <mdssi:RelationshipReference SourceId="rId16"/>
            <mdssi:RelationshipReference SourceId="rId1"/>
            <mdssi:RelationshipReference SourceId="rId6"/>
            <mdssi:RelationshipReference SourceId="rId11"/>
            <mdssi:RelationshipReference SourceId="rId5"/>
            <mdssi:RelationshipReference SourceId="rId15"/>
            <mdssi:RelationshipReference SourceId="rId10"/>
            <mdssi:RelationshipReference SourceId="rId4"/>
            <mdssi:RelationshipReference SourceId="rId9"/>
            <mdssi:RelationshipReference SourceId="rId14"/>
          </Transform>
          <Transform Algorithm="http://www.w3.org/TR/2001/REC-xml-c14n-20010315"/>
        </Transforms>
        <DigestMethod Algorithm="http://www.w3.org/2000/09/xmldsig#sha1"/>
        <DigestValue>+u3FoeorEeYmeMyMOa+WgD41syY=
</DigestValue>
      </Reference>
      <Reference URI="/ppt/slideMasters/_rels/slideMaster1.xml.rels?ContentType=application/vnd.openxmlformats-package.relationships+xml">
        <Transforms>
          <Transform Algorithm="http://schemas.openxmlformats.org/package/2006/RelationshipTransform">
            <mdssi:RelationshipReference SourceId="rId8"/>
            <mdssi:RelationshipReference SourceId="rId13"/>
            <mdssi:RelationshipReference SourceId="rId3"/>
            <mdssi:RelationshipReference SourceId="rId7"/>
            <mdssi:RelationshipReference SourceId="rId12"/>
            <mdssi:RelationshipReference SourceId="rId2"/>
            <mdssi:RelationshipReference SourceId="rId16"/>
            <mdssi:RelationshipReference SourceId="rId1"/>
            <mdssi:RelationshipReference SourceId="rId6"/>
            <mdssi:RelationshipReference SourceId="rId11"/>
            <mdssi:RelationshipReference SourceId="rId5"/>
            <mdssi:RelationshipReference SourceId="rId15"/>
            <mdssi:RelationshipReference SourceId="rId10"/>
            <mdssi:RelationshipReference SourceId="rId4"/>
            <mdssi:RelationshipReference SourceId="rId9"/>
            <mdssi:RelationshipReference SourceId="rId14"/>
          </Transform>
          <Transform Algorithm="http://www.w3.org/TR/2001/REC-xml-c14n-20010315"/>
        </Transforms>
        <DigestMethod Algorithm="http://www.w3.org/2000/09/xmldsig#sha1"/>
        <DigestValue>frhqXYnBaTKgm3CGUAev9oavS9c=
</DigestValue>
      </Reference>
    </Manifest>
    <SignatureProperties>
      <SignatureProperty Id="idSignatureTime" Target="#idPackageSignature">
        <mdssi:SignatureTime>
          <mdssi:Format>YYYY-MM-DDThh:mm:ssTZD</mdssi:Format>
          <mdssi:Value>2012-12-29T08:54:34Z</mdssi:Value>
        </mdssi:SignatureTime>
      </SignatureProperty>
    </SignatureProperties>
  </Object>
  <Object Id="idOfficeObject">
    <SignatureProperties>
      <SignatureProperty Id="idOfficeV1Details" Target="idPackageSignature">
        <SignatureInfoV1 xmlns="http://schemas.microsoft.com/office/2006/digsig">
          <SetupID/>
          <SignatureText/>
          <SignatureImage/>
          <SignatureComments>Закон об авторском праве</SignatureComments>
          <WindowsVersion>5.1</WindowsVersion>
          <OfficeVersion>14.0</OfficeVersion>
          <ApplicationVersion>14.0</ApplicationVersion>
          <Monitors>1</Monitors>
          <HorizontalResolution>1024</HorizontalResolution>
          <VerticalResolution>768</VerticalResolution>
          <ColorDepth>32</ColorDepth>
          <SignatureProviderId>{00000000-0000-0000-0000-000000000000}</SignatureProviderId>
          <SignatureProviderUrl/>
          <SignatureProviderDetails>9</SignatureProviderDetails>
          <ManifestHashAlgorithm>http://www.w3.org/2000/09/xmldsig#sha1</ManifestHashAlgorithm>
          <SignatureType>1</SignatureType>
        </SignatureInfoV1>
      </SignatureProperty>
    </SignatureProperties>
  </Object>
  <Object>
    <xd:QualifyingProperties xmlns:xd="http://uri.etsi.org/01903/v1.3.2#" Target="#idPackageSignature">
      <xd:SignedProperties Id="idSignedProperties">
        <xd:SignedSignatureProperties>
          <xd:SigningTime>2012-12-29T08:54:34Z</xd:SigningTime>
          <xd:SigningCertificate>
            <xd:Cert>
              <xd:CertDigest>
                <DigestMethod Algorithm="http://www.w3.org/2000/09/xmldsig#sha1"/>
                <DigestValue>qBx+Q9Ct7z3yzUPek7Unl+DefMo=
</DigestValue>
              </xd:CertDigest>
              <xd:IssuerSerial>
                <X509IssuerName>CN=Камнев Максим Дмитриевич, E=KamnevMD@list.ru, O=KMD-Corp, L="Россия, Липецк"</X509IssuerName>
                <X509SerialNumber>156794727320613452065691891648777874356</X509SerialNumber>
              </xd:IssuerSerial>
            </xd:Cert>
          </xd:SigningCertificate>
          <xd:SignaturePolicyIdentifier>
            <xd:SignaturePolicyImplied/>
          </xd:SignaturePolicyIdentifier>
        </xd:SignedSignatureProperties>
      </xd:SignedProperties>
      <xd:UnsignedProperties>
        <xd:UnsignedSignatureProperties/>
      </xd:UnsignedProperties>
    </xd:QualifyingProperties>
  </Object>
</Signature>
</file>

<file path=docProps/app.xml><?xml version="1.0" encoding="utf-8"?>
<Properties xmlns="http://schemas.openxmlformats.org/officeDocument/2006/extended-properties" xmlns:vt="http://schemas.openxmlformats.org/officeDocument/2006/docPropsVTypes">
  <Template>TS102406170</Template>
  <TotalTime>154</TotalTime>
  <Words>1090</Words>
  <Application>Microsoft Office PowerPoint</Application>
  <PresentationFormat>Экран (4:3)</PresentationFormat>
  <Paragraphs>126</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TS102406170</vt:lpstr>
      <vt:lpstr>Provence-Alpes-Côte d'Azur et Gastronomie.</vt:lpstr>
      <vt:lpstr>Презентация PowerPoint</vt:lpstr>
      <vt:lpstr>Презентация PowerPoint</vt:lpstr>
      <vt:lpstr>Cuisine Provence</vt:lpstr>
      <vt:lpstr>  Les principales spécialités gastronomiques de la Provence-Alpes-Côte d'Azur sont : </vt:lpstr>
      <vt:lpstr>Ingrédients de Bouillabaisse</vt:lpstr>
      <vt:lpstr>Préparation de Bouillabaisse</vt:lpstr>
      <vt:lpstr>Préparation de Bouillabaisse</vt:lpstr>
      <vt:lpstr>Ingrédients de Daube provençale</vt:lpstr>
      <vt:lpstr>Préparation de Daube provençale</vt:lpstr>
      <vt:lpstr>Ingrédients de Salade niçoise</vt:lpstr>
      <vt:lpstr>Préparation de Salade niçoise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Provence et cuisine.</dc:title>
  <cp:lastModifiedBy>Камнев Максим Дмитриевич</cp:lastModifiedBy>
  <cp:revision>14</cp:revision>
  <dcterms:modified xsi:type="dcterms:W3CDTF">2012-12-29T08:54:08Z</dcterms:modified>
</cp:coreProperties>
</file>